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BA13-7257-4C1C-8955-56B182380FCB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B8A7-4ED8-4B45-ADDB-3374E7125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73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BA13-7257-4C1C-8955-56B182380FCB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B8A7-4ED8-4B45-ADDB-3374E7125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9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BA13-7257-4C1C-8955-56B182380FCB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B8A7-4ED8-4B45-ADDB-3374E7125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52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BA13-7257-4C1C-8955-56B182380FCB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B8A7-4ED8-4B45-ADDB-3374E7125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47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BA13-7257-4C1C-8955-56B182380FCB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B8A7-4ED8-4B45-ADDB-3374E7125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83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BA13-7257-4C1C-8955-56B182380FCB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B8A7-4ED8-4B45-ADDB-3374E7125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7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BA13-7257-4C1C-8955-56B182380FCB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B8A7-4ED8-4B45-ADDB-3374E7125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78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BA13-7257-4C1C-8955-56B182380FCB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B8A7-4ED8-4B45-ADDB-3374E7125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92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BA13-7257-4C1C-8955-56B182380FCB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B8A7-4ED8-4B45-ADDB-3374E7125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31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BA13-7257-4C1C-8955-56B182380FCB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B8A7-4ED8-4B45-ADDB-3374E7125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47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BA13-7257-4C1C-8955-56B182380FCB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B8A7-4ED8-4B45-ADDB-3374E7125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3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0BA13-7257-4C1C-8955-56B182380FCB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8B8A7-4ED8-4B45-ADDB-3374E7125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5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c/c5/Around_the_Fish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//upload.wikimedia.org/wikipedia/commons/0/09/Die_Zwitscher-Maschine_%28Twittering_Machine%29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//upload.wikimedia.org/wikipedia/commons/a/a8/Paul_Klee_Nach_der_%C3%9Cberschwemmung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1.bp.blogspot.com/-eDswUeAoYMk/T5zoKoz6qLI/AAAAAAAACJg/wPfEcrin870/s1600/IMG_1370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hyperlink" Target="http://1.bp.blogspot.com/-TNMQpYBUnU0/T53ZY8toajI/AAAAAAAACJ8/_aRZp1jORts/s1600/IMG_1367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1.bp.blogspot.com/-TNMQpYBUnU0/T53ZY8toajI/AAAAAAAACJ8/_aRZp1jORts/s1600/IMG_1367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FFFF"/>
                </a:solidFill>
              </a:rPr>
              <a:t>“Fish Magic” by Paul </a:t>
            </a:r>
            <a:r>
              <a:rPr lang="en-US" dirty="0" smtClean="0">
                <a:solidFill>
                  <a:srgbClr val="66FFFF"/>
                </a:solidFill>
              </a:rPr>
              <a:t>Klee</a:t>
            </a:r>
            <a:br>
              <a:rPr lang="en-US" dirty="0" smtClean="0">
                <a:solidFill>
                  <a:srgbClr val="66FFFF"/>
                </a:solidFill>
              </a:rPr>
            </a:br>
            <a:r>
              <a:rPr lang="en-US" sz="1800" dirty="0" smtClean="0">
                <a:solidFill>
                  <a:srgbClr val="66FFFF"/>
                </a:solidFill>
              </a:rPr>
              <a:t>Oil &amp; </a:t>
            </a:r>
            <a:r>
              <a:rPr lang="en-US" sz="1800" dirty="0" err="1" smtClean="0">
                <a:solidFill>
                  <a:srgbClr val="66FFFF"/>
                </a:solidFill>
              </a:rPr>
              <a:t>watercolour</a:t>
            </a:r>
            <a:r>
              <a:rPr lang="en-US" sz="1800" dirty="0" smtClean="0">
                <a:solidFill>
                  <a:srgbClr val="66FFFF"/>
                </a:solidFill>
              </a:rPr>
              <a:t> varnished; 1925</a:t>
            </a:r>
            <a:endParaRPr lang="en-US" sz="1800" dirty="0" smtClean="0">
              <a:solidFill>
                <a:srgbClr val="66FFFF"/>
              </a:solidFill>
            </a:endParaRPr>
          </a:p>
        </p:txBody>
      </p:sp>
      <p:pic>
        <p:nvPicPr>
          <p:cNvPr id="3075" name="Picture 4" descr="http://images.worldgallery.co.uk/highres_images/worldgallery/1/6/1631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6096000" cy="476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36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rgbClr val="66FFFF"/>
                </a:solidFill>
              </a:rPr>
              <a:t>Paul </a:t>
            </a:r>
            <a:r>
              <a:rPr lang="en-US" sz="7200" dirty="0" smtClean="0">
                <a:solidFill>
                  <a:srgbClr val="66FFFF"/>
                </a:solidFill>
              </a:rPr>
              <a:t>Klee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514600" y="1295400"/>
            <a:ext cx="6553200" cy="54102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Born in Switzerland  (</a:t>
            </a:r>
            <a:r>
              <a:rPr lang="en-US" sz="2000" dirty="0" smtClean="0">
                <a:solidFill>
                  <a:schemeClr val="bg1"/>
                </a:solidFill>
              </a:rPr>
              <a:t>1879-1940)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Paintings are difficult to classify (associated with </a:t>
            </a:r>
            <a:r>
              <a:rPr lang="en-US" sz="2000" dirty="0" smtClean="0">
                <a:solidFill>
                  <a:schemeClr val="bg1"/>
                </a:solidFill>
              </a:rPr>
              <a:t>Cubism, </a:t>
            </a:r>
            <a:r>
              <a:rPr lang="en-US" sz="2000" dirty="0" smtClean="0">
                <a:solidFill>
                  <a:schemeClr val="bg1"/>
                </a:solidFill>
              </a:rPr>
              <a:t>Expressionism,  Surrealism &amp; Abstraction)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Works were often  small in size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Used geometric shapes, letters,  numbers and arrows, and combined them with figures of animals and people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Included references to poetry, music and dreams; sometimes included words or musical notation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Worked in isolation from his peers, interpreting new art trends in his own way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Used a variety of media (oil, tempera, </a:t>
            </a:r>
            <a:r>
              <a:rPr lang="en-US" sz="2000" dirty="0" err="1" smtClean="0">
                <a:solidFill>
                  <a:schemeClr val="bg1"/>
                </a:solidFill>
              </a:rPr>
              <a:t>watercolour</a:t>
            </a:r>
            <a:r>
              <a:rPr lang="en-US" sz="2000" dirty="0" smtClean="0">
                <a:solidFill>
                  <a:schemeClr val="bg1"/>
                </a:solidFill>
              </a:rPr>
              <a:t>, ink, pastel, canvas, linen, burlap, cardboard…)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Taught at Bauhaus </a:t>
            </a:r>
            <a:r>
              <a:rPr lang="en-US" sz="2000" dirty="0" smtClean="0">
                <a:solidFill>
                  <a:schemeClr val="bg1"/>
                </a:solidFill>
              </a:rPr>
              <a:t>school of art, design &amp; </a:t>
            </a:r>
            <a:r>
              <a:rPr lang="en-US" sz="2000" dirty="0" smtClean="0">
                <a:solidFill>
                  <a:schemeClr val="bg1"/>
                </a:solidFill>
              </a:rPr>
              <a:t>architecture; was an effective teacher of </a:t>
            </a:r>
            <a:r>
              <a:rPr lang="en-US" sz="2000" dirty="0" err="1" smtClean="0">
                <a:solidFill>
                  <a:schemeClr val="bg1"/>
                </a:solidFill>
              </a:rPr>
              <a:t>colour</a:t>
            </a:r>
            <a:r>
              <a:rPr lang="en-US" sz="2000" dirty="0" smtClean="0">
                <a:solidFill>
                  <a:schemeClr val="bg1"/>
                </a:solidFill>
              </a:rPr>
              <a:t> theory &amp; </a:t>
            </a:r>
            <a:r>
              <a:rPr lang="en-US" sz="2000" dirty="0" err="1" smtClean="0">
                <a:solidFill>
                  <a:schemeClr val="bg1"/>
                </a:solidFill>
              </a:rPr>
              <a:t>colour</a:t>
            </a:r>
            <a:r>
              <a:rPr lang="en-US" sz="2000" dirty="0" smtClean="0">
                <a:solidFill>
                  <a:schemeClr val="bg1"/>
                </a:solidFill>
              </a:rPr>
              <a:t> mixing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Suffering from scleroderma, but encouraged by a visit from Picasso &amp; Kandinsky, he created 1200 works in 1939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pic>
        <p:nvPicPr>
          <p:cNvPr id="4109" name="Picture 13" descr="http://upload.wikimedia.org/wikipedia/commons/6/6e/Paul_Klee_19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81593"/>
            <a:ext cx="2057400" cy="284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images.worldgallery.co.uk/highres_images/worldgallery/1/6/1631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75" y="4572000"/>
            <a:ext cx="2176649" cy="170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6248400"/>
            <a:ext cx="24218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</a:t>
            </a:r>
            <a:r>
              <a:rPr lang="en-US" sz="800" dirty="0" err="1" smtClean="0">
                <a:solidFill>
                  <a:schemeClr val="bg1"/>
                </a:solidFill>
              </a:rPr>
              <a:t>info</a:t>
            </a:r>
            <a:r>
              <a:rPr lang="en-US" sz="800" dirty="0" smtClean="0">
                <a:solidFill>
                  <a:schemeClr val="bg1"/>
                </a:solidFill>
              </a:rPr>
              <a:t> retrieved May 2012 from http://en.wikipedia.org/wiki/Paul_Klee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71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txBody>
          <a:bodyPr/>
          <a:lstStyle/>
          <a:p>
            <a:r>
              <a:rPr lang="en-US" dirty="0" smtClean="0">
                <a:solidFill>
                  <a:srgbClr val="66FFFF"/>
                </a:solidFill>
              </a:rPr>
              <a:t>Works by Paul </a:t>
            </a:r>
            <a:r>
              <a:rPr lang="en-US" dirty="0" smtClean="0">
                <a:solidFill>
                  <a:srgbClr val="66FFFF"/>
                </a:solidFill>
              </a:rPr>
              <a:t>Klee</a:t>
            </a:r>
          </a:p>
        </p:txBody>
      </p:sp>
      <p:pic>
        <p:nvPicPr>
          <p:cNvPr id="4103" name="Picture 4" descr="http://www.1artclub.com/uploads/08-0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958" y="1701800"/>
            <a:ext cx="4343042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Box 7"/>
          <p:cNvSpPr txBox="1">
            <a:spLocks noChangeArrowheads="1"/>
          </p:cNvSpPr>
          <p:nvPr/>
        </p:nvSpPr>
        <p:spPr bwMode="auto">
          <a:xfrm>
            <a:off x="6019800" y="5448939"/>
            <a:ext cx="2743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i="1" dirty="0" smtClean="0">
                <a:solidFill>
                  <a:schemeClr val="bg1"/>
                </a:solidFill>
              </a:rPr>
              <a:t>Fortress </a:t>
            </a:r>
            <a:r>
              <a:rPr lang="en-US" sz="1200" i="1" dirty="0">
                <a:solidFill>
                  <a:schemeClr val="bg1"/>
                </a:solidFill>
              </a:rPr>
              <a:t>and Sun; date unknown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4105" name="Picture 8" descr="http://1.bp.blogspot.com/-yrs4fLrSMNs/TnvdbSetppI/AAAAAAAAJJc/69mzxCpkZ5A/s1600/paulklee-redballo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88333"/>
            <a:ext cx="3541029" cy="387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1219200" y="5589588"/>
            <a:ext cx="2819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i="1" dirty="0">
                <a:solidFill>
                  <a:schemeClr val="bg1"/>
                </a:solidFill>
              </a:rPr>
              <a:t>Red Balloon; </a:t>
            </a:r>
            <a:r>
              <a:rPr lang="en-US" sz="1200" i="1" dirty="0" smtClean="0">
                <a:solidFill>
                  <a:schemeClr val="bg1"/>
                </a:solidFill>
              </a:rPr>
              <a:t>Oil on muslin; 1922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48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txBody>
          <a:bodyPr/>
          <a:lstStyle/>
          <a:p>
            <a:r>
              <a:rPr lang="en-US" dirty="0" smtClean="0">
                <a:solidFill>
                  <a:srgbClr val="66FFFF"/>
                </a:solidFill>
              </a:rPr>
              <a:t>Works by Paul </a:t>
            </a:r>
            <a:r>
              <a:rPr lang="en-US" dirty="0" smtClean="0">
                <a:solidFill>
                  <a:srgbClr val="66FFFF"/>
                </a:solidFill>
              </a:rPr>
              <a:t>Klee</a:t>
            </a:r>
          </a:p>
        </p:txBody>
      </p:sp>
      <p:pic>
        <p:nvPicPr>
          <p:cNvPr id="4101" name="Picture 2" descr="http://pavlopoulos.files.wordpress.com/2011/02/klee-highways-and-byways-19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8"/>
          <a:stretch/>
        </p:blipFill>
        <p:spPr bwMode="auto">
          <a:xfrm>
            <a:off x="304800" y="1524000"/>
            <a:ext cx="3877704" cy="475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3"/>
          <p:cNvSpPr txBox="1">
            <a:spLocks noChangeArrowheads="1"/>
          </p:cNvSpPr>
          <p:nvPr/>
        </p:nvSpPr>
        <p:spPr bwMode="auto">
          <a:xfrm>
            <a:off x="1295400" y="6291262"/>
            <a:ext cx="29992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i="1" dirty="0">
                <a:solidFill>
                  <a:schemeClr val="bg1"/>
                </a:solidFill>
              </a:rPr>
              <a:t>Highways &amp; Byways</a:t>
            </a:r>
            <a:r>
              <a:rPr lang="en-US" sz="1200" dirty="0" smtClean="0">
                <a:solidFill>
                  <a:schemeClr val="bg1"/>
                </a:solidFill>
              </a:rPr>
              <a:t>; Oil on canvas; </a:t>
            </a:r>
            <a:r>
              <a:rPr lang="en-US" sz="1200" dirty="0">
                <a:solidFill>
                  <a:schemeClr val="bg1"/>
                </a:solidFill>
              </a:rPr>
              <a:t>1929</a:t>
            </a:r>
          </a:p>
        </p:txBody>
      </p:sp>
      <p:pic>
        <p:nvPicPr>
          <p:cNvPr id="40962" name="Picture 2" descr="File:Around the Fish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38990"/>
            <a:ext cx="4161020" cy="300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5791200" y="4648200"/>
            <a:ext cx="29580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i="1" dirty="0" smtClean="0">
                <a:solidFill>
                  <a:schemeClr val="bg1"/>
                </a:solidFill>
              </a:rPr>
              <a:t>Around the Fish</a:t>
            </a:r>
            <a:r>
              <a:rPr lang="en-US" sz="1200" dirty="0" smtClean="0">
                <a:solidFill>
                  <a:schemeClr val="bg1"/>
                </a:solidFill>
              </a:rPr>
              <a:t>; Oil &amp; Tempera; 1926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15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txBody>
          <a:bodyPr/>
          <a:lstStyle/>
          <a:p>
            <a:r>
              <a:rPr lang="en-US" dirty="0" smtClean="0">
                <a:solidFill>
                  <a:srgbClr val="66FFFF"/>
                </a:solidFill>
              </a:rPr>
              <a:t>Works by Paul </a:t>
            </a:r>
            <a:r>
              <a:rPr lang="en-US" dirty="0" smtClean="0">
                <a:solidFill>
                  <a:srgbClr val="66FFFF"/>
                </a:solidFill>
              </a:rPr>
              <a:t>Klee</a:t>
            </a:r>
          </a:p>
        </p:txBody>
      </p:sp>
      <p:sp>
        <p:nvSpPr>
          <p:cNvPr id="4102" name="TextBox 3"/>
          <p:cNvSpPr txBox="1">
            <a:spLocks noChangeArrowheads="1"/>
          </p:cNvSpPr>
          <p:nvPr/>
        </p:nvSpPr>
        <p:spPr bwMode="auto">
          <a:xfrm>
            <a:off x="934269" y="6425154"/>
            <a:ext cx="29992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i="1" dirty="0" smtClean="0">
                <a:solidFill>
                  <a:schemeClr val="bg1"/>
                </a:solidFill>
              </a:rPr>
              <a:t>Twittering Machine</a:t>
            </a:r>
            <a:r>
              <a:rPr lang="en-US" sz="1200" dirty="0" smtClean="0">
                <a:solidFill>
                  <a:schemeClr val="bg1"/>
                </a:solidFill>
              </a:rPr>
              <a:t>; Mixed Media; 1922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5851278" y="5064947"/>
            <a:ext cx="29580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i="1" dirty="0" smtClean="0">
                <a:solidFill>
                  <a:schemeClr val="bg1"/>
                </a:solidFill>
              </a:rPr>
              <a:t>After the Flood</a:t>
            </a:r>
            <a:r>
              <a:rPr lang="en-US" sz="1200" dirty="0" smtClean="0">
                <a:solidFill>
                  <a:schemeClr val="bg1"/>
                </a:solidFill>
              </a:rPr>
              <a:t>;  1936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41986" name="Picture 2" descr="File:Die Zwitscher-Maschine (Twittering Machine)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59668"/>
            <a:ext cx="3552551" cy="482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File:Paul Klee Nach der Überschwemmung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698" y="1477158"/>
            <a:ext cx="4543387" cy="344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89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http://1.bp.blogspot.com/-eDswUeAoYMk/T5zoKoz6qLI/AAAAAAAACJg/wPfEcrin870/s400/IMG_137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8285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 descr="http://1.bp.blogspot.com/-TNMQpYBUnU0/T53ZY8toajI/AAAAAAAACJ8/_aRZp1jORts/s400/IMG_1367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5146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1"/>
          <p:cNvSpPr txBox="1">
            <a:spLocks noChangeArrowheads="1"/>
          </p:cNvSpPr>
          <p:nvPr/>
        </p:nvSpPr>
        <p:spPr bwMode="auto">
          <a:xfrm>
            <a:off x="1911350" y="6291263"/>
            <a:ext cx="6721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400">
                <a:solidFill>
                  <a:schemeClr val="bg1"/>
                </a:solidFill>
              </a:rPr>
              <a:t>Images retrieved May 2012 from http://teachkidsart.blogspot.ca/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125" name="Title 1"/>
          <p:cNvSpPr>
            <a:spLocks noGrp="1"/>
          </p:cNvSpPr>
          <p:nvPr>
            <p:ph type="title"/>
          </p:nvPr>
        </p:nvSpPr>
        <p:spPr>
          <a:xfrm>
            <a:off x="409575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smtClean="0">
                <a:solidFill>
                  <a:srgbClr val="00CCFF"/>
                </a:solidFill>
                <a:latin typeface="Kristen ITC" pitchFamily="66" charset="0"/>
              </a:rPr>
              <a:t>Underwater Fantasy</a:t>
            </a:r>
            <a:br>
              <a:rPr lang="en-US" b="1" smtClean="0">
                <a:solidFill>
                  <a:srgbClr val="00CCFF"/>
                </a:solidFill>
                <a:latin typeface="Kristen ITC" pitchFamily="66" charset="0"/>
              </a:rPr>
            </a:br>
            <a:r>
              <a:rPr lang="en-US" b="1" smtClean="0">
                <a:solidFill>
                  <a:srgbClr val="00CCFF"/>
                </a:solidFill>
                <a:latin typeface="Kristen ITC" pitchFamily="66" charset="0"/>
              </a:rPr>
              <a:t>Inspired by Paul Klee</a:t>
            </a:r>
          </a:p>
        </p:txBody>
      </p:sp>
    </p:spTree>
    <p:extLst>
      <p:ext uri="{BB962C8B-B14F-4D97-AF65-F5344CB8AC3E}">
        <p14:creationId xmlns:p14="http://schemas.microsoft.com/office/powerpoint/2010/main" val="86804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http://1.bp.blogspot.com/-TNMQpYBUnU0/T53ZY8toajI/AAAAAAAACJ8/_aRZp1jORts/s400/IMG_136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2600"/>
            <a:ext cx="2868613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5715000" y="6096000"/>
            <a:ext cx="3216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400">
                <a:solidFill>
                  <a:schemeClr val="bg1"/>
                </a:solidFill>
              </a:rPr>
              <a:t>Image &amp; Lesson retrieved May 2012</a:t>
            </a:r>
          </a:p>
          <a:p>
            <a:pPr algn="r" eaLnBrk="1" hangingPunct="1"/>
            <a:r>
              <a:rPr lang="en-US" sz="1400">
                <a:solidFill>
                  <a:schemeClr val="bg1"/>
                </a:solidFill>
              </a:rPr>
              <a:t> from http://teachkidsart.blogspot.ca/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14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>
                <a:solidFill>
                  <a:srgbClr val="00CCFF"/>
                </a:solidFill>
                <a:latin typeface="Kristen ITC" pitchFamily="66" charset="0"/>
              </a:rPr>
              <a:t>Underwater Fantasy</a:t>
            </a:r>
            <a:br>
              <a:rPr lang="en-US" b="1" smtClean="0">
                <a:solidFill>
                  <a:srgbClr val="00CCFF"/>
                </a:solidFill>
                <a:latin typeface="Kristen ITC" pitchFamily="66" charset="0"/>
              </a:rPr>
            </a:br>
            <a:r>
              <a:rPr lang="en-US" b="1" smtClean="0">
                <a:solidFill>
                  <a:srgbClr val="00CCFF"/>
                </a:solidFill>
                <a:latin typeface="Kristen ITC" pitchFamily="66" charset="0"/>
              </a:rPr>
              <a:t>Inspired by Paul Klee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791200" cy="499903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charset="0"/>
              <a:buAutoNum type="arabicPeriod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dirty="0">
                <a:solidFill>
                  <a:schemeClr val="bg1"/>
                </a:solidFill>
              </a:rPr>
              <a:t>a black crayon or oil pastel, draw an underwater scene on your paper 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</a:p>
          <a:p>
            <a:pPr marL="457200" indent="-457200">
              <a:buFont typeface="Arial" charset="0"/>
              <a:buAutoNum type="arabicPeriod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Add some </a:t>
            </a:r>
            <a:r>
              <a:rPr lang="en-US" sz="2400" dirty="0">
                <a:solidFill>
                  <a:schemeClr val="bg1"/>
                </a:solidFill>
              </a:rPr>
              <a:t>things that you wouldn't normally find underwater.... a clock, flowers, people, etc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buFont typeface="Arial" charset="0"/>
              <a:buAutoNum type="arabicPeriod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Lay </a:t>
            </a:r>
            <a:r>
              <a:rPr lang="en-US" sz="2400" dirty="0">
                <a:solidFill>
                  <a:schemeClr val="bg1"/>
                </a:solidFill>
              </a:rPr>
              <a:t>some squares of "bleeding" art tissue on your </a:t>
            </a:r>
            <a:r>
              <a:rPr lang="en-US" sz="2400" dirty="0" smtClean="0">
                <a:solidFill>
                  <a:schemeClr val="bg1"/>
                </a:solidFill>
              </a:rPr>
              <a:t>paper; use </a:t>
            </a:r>
            <a:r>
              <a:rPr lang="en-US" sz="2400" dirty="0">
                <a:solidFill>
                  <a:schemeClr val="bg1"/>
                </a:solidFill>
              </a:rPr>
              <a:t>paint brush to apply water </a:t>
            </a:r>
            <a:r>
              <a:rPr lang="en-US" sz="2400" dirty="0" smtClean="0">
                <a:solidFill>
                  <a:schemeClr val="bg1"/>
                </a:solidFill>
              </a:rPr>
              <a:t>on </a:t>
            </a:r>
            <a:r>
              <a:rPr lang="en-US" sz="2400" dirty="0">
                <a:solidFill>
                  <a:schemeClr val="bg1"/>
                </a:solidFill>
              </a:rPr>
              <a:t>top of the tissue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buFont typeface="Arial" charset="0"/>
              <a:buAutoNum type="arabicPeriod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Repeat #</a:t>
            </a:r>
            <a:r>
              <a:rPr lang="en-US" sz="2400" dirty="0">
                <a:solidFill>
                  <a:schemeClr val="bg1"/>
                </a:solidFill>
              </a:rPr>
              <a:t>3, covering as much or as little of your paper with color as you like. Use plenty of water so your tissue will "bleed"!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5</a:t>
            </a:r>
            <a:r>
              <a:rPr lang="en-US" sz="2400" dirty="0">
                <a:solidFill>
                  <a:schemeClr val="bg1"/>
                </a:solidFill>
              </a:rPr>
              <a:t>. Set aside to dry. </a:t>
            </a:r>
          </a:p>
        </p:txBody>
      </p:sp>
    </p:spTree>
    <p:extLst>
      <p:ext uri="{BB962C8B-B14F-4D97-AF65-F5344CB8AC3E}">
        <p14:creationId xmlns:p14="http://schemas.microsoft.com/office/powerpoint/2010/main" val="235371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>
                <a:solidFill>
                  <a:srgbClr val="00CCFF"/>
                </a:solidFill>
                <a:latin typeface="Kristen ITC" pitchFamily="66" charset="0"/>
              </a:rPr>
              <a:t>Artist’s Clean-Up</a:t>
            </a:r>
            <a:endParaRPr lang="en-US" sz="6000" b="1" dirty="0" smtClean="0">
              <a:solidFill>
                <a:srgbClr val="00CCFF"/>
              </a:solidFill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3200400"/>
          </a:xfrm>
        </p:spPr>
        <p:txBody>
          <a:bodyPr/>
          <a:lstStyle/>
          <a:p>
            <a:pPr marL="457200" indent="-457200">
              <a:buFont typeface="Arial" charset="0"/>
              <a:buAutoNum type="arabicPeriod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Artworks to drying space</a:t>
            </a:r>
          </a:p>
          <a:p>
            <a:pPr marL="457200" indent="-457200">
              <a:buFont typeface="Arial" charset="0"/>
              <a:buAutoNum type="arabicPeriod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Wipe/dry hands &amp; return all leftover tissue paper</a:t>
            </a:r>
          </a:p>
          <a:p>
            <a:pPr marL="457200" indent="-457200">
              <a:buFont typeface="Arial" charset="0"/>
              <a:buAutoNum type="arabicPeriod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Recycle newspaper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457200" indent="-457200">
              <a:buFont typeface="Arial" charset="0"/>
              <a:buAutoNum type="arabicPeriod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Wash brush and store properly (bristles up!)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457200" indent="-457200">
              <a:buFont typeface="Arial" charset="0"/>
              <a:buAutoNum type="arabicPeriod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Wash hands</a:t>
            </a:r>
          </a:p>
          <a:p>
            <a:pPr marL="457200" indent="-457200">
              <a:buFont typeface="Arial" charset="0"/>
              <a:buAutoNum type="arabicPeriod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Sketchbooks</a:t>
            </a:r>
          </a:p>
          <a:p>
            <a:pPr marL="0" indent="0">
              <a:buNone/>
              <a:defRPr/>
            </a:pPr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6" name="Picture 5" descr="Clean-up Routines 004.JPG"/>
          <p:cNvPicPr>
            <a:picLocks noChangeAspect="1"/>
          </p:cNvPicPr>
          <p:nvPr/>
        </p:nvPicPr>
        <p:blipFill>
          <a:blip r:embed="rId2">
            <a:lum bright="20000" contrast="20000"/>
          </a:blip>
          <a:stretch>
            <a:fillRect/>
          </a:stretch>
        </p:blipFill>
        <p:spPr>
          <a:xfrm>
            <a:off x="4191000" y="4572000"/>
            <a:ext cx="1517597" cy="2034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88000" y="4105268"/>
            <a:ext cx="28448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8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365</Words>
  <Application>Microsoft Office PowerPoint</Application>
  <PresentationFormat>On-screen Show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“Fish Magic” by Paul Klee Oil &amp; watercolour varnished; 1925</vt:lpstr>
      <vt:lpstr>Paul Klee</vt:lpstr>
      <vt:lpstr>Works by Paul Klee</vt:lpstr>
      <vt:lpstr>Works by Paul Klee</vt:lpstr>
      <vt:lpstr>Works by Paul Klee</vt:lpstr>
      <vt:lpstr>Underwater Fantasy Inspired by Paul Klee</vt:lpstr>
      <vt:lpstr>Underwater Fantasy Inspired by Paul Klee</vt:lpstr>
      <vt:lpstr>Artist’s Clean-Up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“Fish Magic” by Paul Klee Oil &amp; watercolour varnished; 1925</dc:title>
  <dc:creator>Stoddart, Heidi (ED06)</dc:creator>
  <cp:lastModifiedBy>Stoddart, Heidi (ED06)</cp:lastModifiedBy>
  <cp:revision>2</cp:revision>
  <dcterms:created xsi:type="dcterms:W3CDTF">2012-05-14T12:16:20Z</dcterms:created>
  <dcterms:modified xsi:type="dcterms:W3CDTF">2012-05-14T12:27:56Z</dcterms:modified>
</cp:coreProperties>
</file>