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2" r:id="rId3"/>
    <p:sldId id="257" r:id="rId4"/>
    <p:sldId id="276" r:id="rId5"/>
    <p:sldId id="285" r:id="rId6"/>
    <p:sldId id="264" r:id="rId7"/>
    <p:sldId id="270" r:id="rId8"/>
    <p:sldId id="259" r:id="rId9"/>
    <p:sldId id="262" r:id="rId10"/>
    <p:sldId id="279" r:id="rId11"/>
    <p:sldId id="283" r:id="rId12"/>
    <p:sldId id="265" r:id="rId13"/>
    <p:sldId id="280" r:id="rId14"/>
    <p:sldId id="286" r:id="rId15"/>
    <p:sldId id="281" r:id="rId16"/>
    <p:sldId id="282" r:id="rId17"/>
    <p:sldId id="269" r:id="rId18"/>
    <p:sldId id="284"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CA55B-126D-4714-B094-D2C73B0C9D31}" type="datetimeFigureOut">
              <a:rPr lang="en-US" smtClean="0"/>
              <a:t>9/12/2012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4DAE1-742A-4F1D-84E4-E9034C5A93EF}" type="slidenum">
              <a:rPr lang="en-US" smtClean="0"/>
              <a:t>‹#›</a:t>
            </a:fld>
            <a:endParaRPr lang="en-US"/>
          </a:p>
        </p:txBody>
      </p:sp>
    </p:spTree>
    <p:extLst>
      <p:ext uri="{BB962C8B-B14F-4D97-AF65-F5344CB8AC3E}">
        <p14:creationId xmlns:p14="http://schemas.microsoft.com/office/powerpoint/2010/main" val="223416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4DAE1-742A-4F1D-84E4-E9034C5A93EF}" type="slidenum">
              <a:rPr lang="en-US" smtClean="0"/>
              <a:t>19</a:t>
            </a:fld>
            <a:endParaRPr lang="en-US"/>
          </a:p>
        </p:txBody>
      </p:sp>
    </p:spTree>
    <p:extLst>
      <p:ext uri="{BB962C8B-B14F-4D97-AF65-F5344CB8AC3E}">
        <p14:creationId xmlns:p14="http://schemas.microsoft.com/office/powerpoint/2010/main" val="285418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5991A50-5532-4928-8523-26D2BE29D1A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B0DC8-59B1-43C7-AAE3-F278A7AFED95}"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91A50-5532-4928-8523-26D2BE29D1A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B0DC8-59B1-43C7-AAE3-F278A7AFED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91A50-5532-4928-8523-26D2BE29D1A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B0DC8-59B1-43C7-AAE3-F278A7AFED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91A50-5532-4928-8523-26D2BE29D1A6}" type="datetimeFigureOut">
              <a:rPr lang="en-US" smtClean="0"/>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B0DC8-59B1-43C7-AAE3-F278A7AFED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5991A50-5532-4928-8523-26D2BE29D1A6}" type="datetimeFigureOut">
              <a:rPr lang="en-US" smtClean="0"/>
              <a:t>9/12/2012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1B0B0DC8-59B1-43C7-AAE3-F278A7AFED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991A50-5532-4928-8523-26D2BE29D1A6}"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B0DC8-59B1-43C7-AAE3-F278A7AFED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991A50-5532-4928-8523-26D2BE29D1A6}" type="datetimeFigureOut">
              <a:rPr lang="en-US" smtClean="0"/>
              <a:t>9/12/2012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B0DC8-59B1-43C7-AAE3-F278A7AFED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91A50-5532-4928-8523-26D2BE29D1A6}" type="datetimeFigureOut">
              <a:rPr lang="en-US" smtClean="0"/>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B0DC8-59B1-43C7-AAE3-F278A7AFED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91A50-5532-4928-8523-26D2BE29D1A6}" type="datetimeFigureOut">
              <a:rPr lang="en-US" smtClean="0"/>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B0DC8-59B1-43C7-AAE3-F278A7AFED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991A50-5532-4928-8523-26D2BE29D1A6}"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B0DC8-59B1-43C7-AAE3-F278A7AFED95}"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5991A50-5532-4928-8523-26D2BE29D1A6}" type="datetimeFigureOut">
              <a:rPr lang="en-US" smtClean="0"/>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B0DC8-59B1-43C7-AAE3-F278A7AFED95}"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5991A50-5532-4928-8523-26D2BE29D1A6}" type="datetimeFigureOut">
              <a:rPr lang="en-US" smtClean="0"/>
              <a:t>9/12/2012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B0B0DC8-59B1-43C7-AAE3-F278A7AFED9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www.uelac.org/Loyalist-Monuments/Flag-Sculpture.php" TargetMode="External"/><Relationship Id="rId3" Type="http://schemas.openxmlformats.org/officeDocument/2006/relationships/hyperlink" Target="http://www.visual-arts-cork.com/sitemap-world-art.htm" TargetMode="External"/><Relationship Id="rId7" Type="http://schemas.openxmlformats.org/officeDocument/2006/relationships/hyperlink" Target="http://www.cbc.ca/news/canada/new-brunswick/story/2011/09/10/nb-robert-burns-statue-unveiled.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cbc.ca/news/canada/new-brunswick/story/2009/09/04/nb-john-hooper-art-1258.html" TargetMode="External"/><Relationship Id="rId11" Type="http://schemas.openxmlformats.org/officeDocument/2006/relationships/hyperlink" Target="http://spacingtoronto.ca/2008/07/10/saint-john-new-brunswick-solid-urbanism/" TargetMode="External"/><Relationship Id="rId5" Type="http://schemas.openxmlformats.org/officeDocument/2006/relationships/hyperlink" Target="http://www.marketsquaresj.com/artwork.php" TargetMode="External"/><Relationship Id="rId10" Type="http://schemas.openxmlformats.org/officeDocument/2006/relationships/hyperlink" Target="http://www.moncton.ca/Residents/Recreation_Parks_and_Culture/Arts_and_Culture/Public_Art_in_Moncton/Waveflow.htm?PageMode=Print" TargetMode="External"/><Relationship Id="rId4" Type="http://schemas.openxmlformats.org/officeDocument/2006/relationships/hyperlink" Target="http://www.wikimediafoundation.org/" TargetMode="External"/><Relationship Id="rId9" Type="http://schemas.openxmlformats.org/officeDocument/2006/relationships/hyperlink" Target="http://publicartprojectunbfredericton.wordpress.com/public-art-in-n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Sculpture in New Brunswick</a:t>
            </a:r>
            <a:endParaRPr lang="en-US" dirty="0"/>
          </a:p>
        </p:txBody>
      </p:sp>
      <p:sp>
        <p:nvSpPr>
          <p:cNvPr id="3" name="Subtitle 2"/>
          <p:cNvSpPr>
            <a:spLocks noGrp="1"/>
          </p:cNvSpPr>
          <p:nvPr>
            <p:ph type="subTitle" idx="1"/>
          </p:nvPr>
        </p:nvSpPr>
        <p:spPr/>
        <p:txBody>
          <a:bodyPr/>
          <a:lstStyle/>
          <a:p>
            <a:r>
              <a:rPr lang="en-US" dirty="0" smtClean="0"/>
              <a:t>PowerPoint Created by: Sara Branch</a:t>
            </a:r>
            <a:endParaRPr lang="en-US" dirty="0"/>
          </a:p>
        </p:txBody>
      </p:sp>
    </p:spTree>
    <p:extLst>
      <p:ext uri="{BB962C8B-B14F-4D97-AF65-F5344CB8AC3E}">
        <p14:creationId xmlns:p14="http://schemas.microsoft.com/office/powerpoint/2010/main" val="3597663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meter tall Sculpture of Union Jack</a:t>
            </a:r>
            <a:endParaRPr lang="en-US" dirty="0"/>
          </a:p>
        </p:txBody>
      </p:sp>
      <p:sp>
        <p:nvSpPr>
          <p:cNvPr id="4" name="Text Placeholder 3"/>
          <p:cNvSpPr>
            <a:spLocks noGrp="1"/>
          </p:cNvSpPr>
          <p:nvPr>
            <p:ph type="body" sz="half" idx="2"/>
          </p:nvPr>
        </p:nvSpPr>
        <p:spPr/>
        <p:txBody>
          <a:bodyPr>
            <a:normAutofit fontScale="85000" lnSpcReduction="10000"/>
          </a:bodyPr>
          <a:lstStyle/>
          <a:p>
            <a:r>
              <a:rPr lang="en-US" dirty="0" smtClean="0"/>
              <a:t>Sculpture commemorates Saint John’s relationship with the Loyalists. Their arrival in 1783 led to the creation of our province and the city of Saint John. </a:t>
            </a:r>
            <a:endParaRPr lang="en-US" dirty="0"/>
          </a:p>
        </p:txBody>
      </p:sp>
      <p:pic>
        <p:nvPicPr>
          <p:cNvPr id="5" name="Picture Placeholder 4" descr="http://www.uelac.org/Loyalist-Monuments/images/Flag-Sculpture.jpg"/>
          <p:cNvPicPr>
            <a:picLocks noGrp="1"/>
          </p:cNvPicPr>
          <p:nvPr>
            <p:ph type="pic" idx="1"/>
          </p:nvPr>
        </p:nvPicPr>
        <p:blipFill>
          <a:blip r:embed="rId2" cstate="print"/>
          <a:srcRect l="676" r="676"/>
          <a:stretch>
            <a:fillRect/>
          </a:stretch>
        </p:blipFill>
        <p:spPr bwMode="auto">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95007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 y="1295400"/>
            <a:ext cx="2705100" cy="1295400"/>
          </a:xfrm>
        </p:spPr>
        <p:txBody>
          <a:bodyPr/>
          <a:lstStyle/>
          <a:p>
            <a:r>
              <a:rPr lang="en-US" dirty="0" smtClean="0"/>
              <a:t>“People Waiting” By: John Hooper</a:t>
            </a:r>
            <a:endParaRPr lang="en-US" dirty="0"/>
          </a:p>
        </p:txBody>
      </p:sp>
      <p:sp>
        <p:nvSpPr>
          <p:cNvPr id="4" name="Text Placeholder 3"/>
          <p:cNvSpPr>
            <a:spLocks noGrp="1"/>
          </p:cNvSpPr>
          <p:nvPr>
            <p:ph type="body" sz="half" idx="2"/>
          </p:nvPr>
        </p:nvSpPr>
        <p:spPr>
          <a:xfrm>
            <a:off x="0" y="2590800"/>
            <a:ext cx="2743200" cy="2362200"/>
          </a:xfrm>
        </p:spPr>
        <p:txBody>
          <a:bodyPr>
            <a:normAutofit fontScale="85000" lnSpcReduction="10000"/>
          </a:bodyPr>
          <a:lstStyle/>
          <a:p>
            <a:r>
              <a:rPr lang="en-US" dirty="0" smtClean="0"/>
              <a:t>Located outside of the Barbour’s general store on King Street. The sculpture was originally outside the Rothesay Avenue Canada Post Office for 30 years.   These sculptures were in storage for several years as they needed repairs. Thankfully this public art is back in an outdoor area where all people can visit and enjoy.</a:t>
            </a:r>
            <a:endParaRPr lang="en-US" dirty="0"/>
          </a:p>
        </p:txBody>
      </p:sp>
      <p:pic>
        <p:nvPicPr>
          <p:cNvPr id="6" name="Picture 2" descr="C:\Users\sara.branch\Desktop\OLD DESKTOP\Masterscourses\1Independentstudy\PublicartinNB\1scul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304800"/>
            <a:ext cx="6096001"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899" y="4923565"/>
            <a:ext cx="8686801" cy="1754326"/>
          </a:xfrm>
          <a:prstGeom prst="rect">
            <a:avLst/>
          </a:prstGeom>
          <a:noFill/>
        </p:spPr>
        <p:txBody>
          <a:bodyPr wrap="square" rtlCol="0">
            <a:spAutoFit/>
          </a:bodyPr>
          <a:lstStyle/>
          <a:p>
            <a:r>
              <a:rPr lang="en-US" dirty="0" smtClean="0"/>
              <a:t>“ John Hooper was known for his works of public art in public places. These works were originally commissioned by the federal government to be outdoors. The public should enjoy them in an outdoor setting. They are very interactive. It’s the kind of work people will enjoy and I encourage people to look closely at the works in all directions at all sides because there’s a lot of secret things going on you can’t notice if you look at them and just walk by them”. -Bernard Cormier (Cultural Affairs Officer for Saint John)</a:t>
            </a:r>
            <a:endParaRPr lang="en-US" dirty="0"/>
          </a:p>
        </p:txBody>
      </p:sp>
    </p:spTree>
    <p:extLst>
      <p:ext uri="{BB962C8B-B14F-4D97-AF65-F5344CB8AC3E}">
        <p14:creationId xmlns:p14="http://schemas.microsoft.com/office/powerpoint/2010/main" val="152869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Public Art</a:t>
            </a:r>
            <a:endParaRPr lang="en-US" dirty="0"/>
          </a:p>
        </p:txBody>
      </p:sp>
      <p:sp>
        <p:nvSpPr>
          <p:cNvPr id="3" name="Title 2"/>
          <p:cNvSpPr>
            <a:spLocks noGrp="1"/>
          </p:cNvSpPr>
          <p:nvPr>
            <p:ph type="title"/>
          </p:nvPr>
        </p:nvSpPr>
        <p:spPr/>
        <p:txBody>
          <a:bodyPr/>
          <a:lstStyle/>
          <a:p>
            <a:pPr algn="ctr"/>
            <a:r>
              <a:rPr lang="en-US" dirty="0" smtClean="0"/>
              <a:t>Fredericton, New Brunswick</a:t>
            </a:r>
            <a:endParaRPr lang="en-US" dirty="0"/>
          </a:p>
        </p:txBody>
      </p:sp>
      <p:pic>
        <p:nvPicPr>
          <p:cNvPr id="2050" name="Picture 2" descr="C:\Users\sara.branch\Desktop\OLD DESKTOP\Masterscourses\1Independentstudy\PublicartinNB\leopard-sculpturefrederic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09600"/>
            <a:ext cx="2262189" cy="34172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87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Leopard” Created in 1985 by: Jonathan Kenworthy</a:t>
            </a:r>
            <a:endParaRPr lang="en-US" dirty="0"/>
          </a:p>
        </p:txBody>
      </p:sp>
      <p:sp>
        <p:nvSpPr>
          <p:cNvPr id="4" name="Text Placeholder 3"/>
          <p:cNvSpPr>
            <a:spLocks noGrp="1"/>
          </p:cNvSpPr>
          <p:nvPr>
            <p:ph type="body" sz="half" idx="2"/>
          </p:nvPr>
        </p:nvSpPr>
        <p:spPr>
          <a:xfrm>
            <a:off x="152400" y="3276600"/>
            <a:ext cx="2438400" cy="1524000"/>
          </a:xfrm>
        </p:spPr>
        <p:txBody>
          <a:bodyPr>
            <a:normAutofit fontScale="85000" lnSpcReduction="10000"/>
          </a:bodyPr>
          <a:lstStyle/>
          <a:p>
            <a:r>
              <a:rPr lang="en-US" dirty="0" smtClean="0"/>
              <a:t>Located at entrance of Lord Beaverbrook Art Gallery. The leopard is sculpted  in a position to prey. The artist was inspired by  survival tactics of animal and people.</a:t>
            </a:r>
            <a:endParaRPr lang="en-US" dirty="0"/>
          </a:p>
        </p:txBody>
      </p:sp>
      <p:pic>
        <p:nvPicPr>
          <p:cNvPr id="5" name="Picture Placeholder 4" descr="Photo: Jonathan Kenworthy The Leopard Sculpture Fredericton Art Gallery"/>
          <p:cNvPicPr>
            <a:picLocks noGrp="1"/>
          </p:cNvPicPr>
          <p:nvPr>
            <p:ph type="pic" idx="1"/>
          </p:nvPr>
        </p:nvPicPr>
        <p:blipFill>
          <a:blip r:embed="rId2">
            <a:extLst>
              <a:ext uri="{28A0092B-C50C-407E-A947-70E740481C1C}">
                <a14:useLocalDpi xmlns:a14="http://schemas.microsoft.com/office/drawing/2010/main" val="0"/>
              </a:ext>
            </a:extLst>
          </a:blip>
          <a:srcRect l="17249" r="17249"/>
          <a:stretch>
            <a:fillRect/>
          </a:stretch>
        </p:blipFill>
        <p:spPr bwMode="auto">
          <a:xfrm>
            <a:off x="3200400" y="304800"/>
            <a:ext cx="5562600" cy="563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1323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90600"/>
            <a:ext cx="2377440" cy="1371600"/>
          </a:xfrm>
        </p:spPr>
        <p:txBody>
          <a:bodyPr>
            <a:normAutofit/>
          </a:bodyPr>
          <a:lstStyle/>
          <a:p>
            <a:r>
              <a:rPr lang="en-US" sz="2000" dirty="0" smtClean="0"/>
              <a:t>The Statue of Robert Burns</a:t>
            </a:r>
            <a:endParaRPr lang="en-US" sz="2000" dirty="0"/>
          </a:p>
        </p:txBody>
      </p:sp>
      <p:sp>
        <p:nvSpPr>
          <p:cNvPr id="4" name="Text Placeholder 3"/>
          <p:cNvSpPr>
            <a:spLocks noGrp="1"/>
          </p:cNvSpPr>
          <p:nvPr>
            <p:ph type="body" sz="half" idx="2"/>
          </p:nvPr>
        </p:nvSpPr>
        <p:spPr>
          <a:xfrm>
            <a:off x="0" y="2209800"/>
            <a:ext cx="2743200" cy="2438400"/>
          </a:xfrm>
        </p:spPr>
        <p:txBody>
          <a:bodyPr>
            <a:noAutofit/>
          </a:bodyPr>
          <a:lstStyle/>
          <a:p>
            <a:r>
              <a:rPr lang="en-US" sz="1400" dirty="0" smtClean="0"/>
              <a:t>This 100 year old sculpture was taken down for repairs in 2008. The future of this statue was unknown since it needed 80,000 dollars  in work to make the statue flood proof. The community campaigned to have this statue of the poet restored. J.K. Irving and Jean Irving donated the money to have sculpture restored. Robert Burns day is celebrated on January 25th.</a:t>
            </a:r>
            <a:endParaRPr lang="en-US" sz="1400" dirty="0"/>
          </a:p>
        </p:txBody>
      </p:sp>
      <p:pic>
        <p:nvPicPr>
          <p:cNvPr id="5" name="Picture 4" descr="http://yorksunburymuseum.files.wordpress.com/2011/10/burns-monument-0001-web-large.jpg?w=500"/>
          <p:cNvPicPr/>
          <p:nvPr/>
        </p:nvPicPr>
        <p:blipFill>
          <a:blip r:embed="rId2" cstate="print"/>
          <a:srcRect/>
          <a:stretch>
            <a:fillRect/>
          </a:stretch>
        </p:blipFill>
        <p:spPr bwMode="auto">
          <a:xfrm>
            <a:off x="4114800" y="381000"/>
            <a:ext cx="3800475"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4937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Public Art</a:t>
            </a:r>
            <a:endParaRPr lang="en-US" dirty="0"/>
          </a:p>
        </p:txBody>
      </p:sp>
      <p:sp>
        <p:nvSpPr>
          <p:cNvPr id="3" name="Title 2"/>
          <p:cNvSpPr>
            <a:spLocks noGrp="1"/>
          </p:cNvSpPr>
          <p:nvPr>
            <p:ph type="title"/>
          </p:nvPr>
        </p:nvSpPr>
        <p:spPr/>
        <p:txBody>
          <a:bodyPr/>
          <a:lstStyle/>
          <a:p>
            <a:pPr algn="ctr"/>
            <a:r>
              <a:rPr lang="en-US" dirty="0" smtClean="0"/>
              <a:t>Campbelton, New Brunswick</a:t>
            </a:r>
            <a:endParaRPr lang="en-US" dirty="0"/>
          </a:p>
        </p:txBody>
      </p:sp>
      <p:pic>
        <p:nvPicPr>
          <p:cNvPr id="4" name="Picture 3" descr="Photo: Atlantic Salmon Statue With Fisherman Restigouche River Campbellton"/>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
            <a:ext cx="281940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22438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Fisherman with a Hooked Atlantic Salmon</a:t>
            </a:r>
            <a:endParaRPr lang="en-US" dirty="0"/>
          </a:p>
        </p:txBody>
      </p:sp>
      <p:sp>
        <p:nvSpPr>
          <p:cNvPr id="4" name="Text Placeholder 3"/>
          <p:cNvSpPr>
            <a:spLocks noGrp="1"/>
          </p:cNvSpPr>
          <p:nvPr>
            <p:ph type="body" sz="half" idx="2"/>
          </p:nvPr>
        </p:nvSpPr>
        <p:spPr/>
        <p:txBody>
          <a:bodyPr>
            <a:normAutofit fontScale="85000" lnSpcReduction="10000"/>
          </a:bodyPr>
          <a:lstStyle/>
          <a:p>
            <a:r>
              <a:rPr lang="en-US" dirty="0" smtClean="0"/>
              <a:t>This statue is situated along the Restigouche River. An area known for large </a:t>
            </a:r>
            <a:r>
              <a:rPr lang="en-US" dirty="0"/>
              <a:t>A</a:t>
            </a:r>
            <a:r>
              <a:rPr lang="en-US" dirty="0" smtClean="0"/>
              <a:t>tlantic </a:t>
            </a:r>
            <a:r>
              <a:rPr lang="en-US" dirty="0"/>
              <a:t>s</a:t>
            </a:r>
            <a:r>
              <a:rPr lang="en-US" dirty="0" smtClean="0"/>
              <a:t>almon. Angling and fly-fishing are very important to the region. </a:t>
            </a:r>
            <a:endParaRPr lang="en-US" dirty="0"/>
          </a:p>
        </p:txBody>
      </p:sp>
      <p:pic>
        <p:nvPicPr>
          <p:cNvPr id="7" name="Picture 6" descr="Photo: Fisherman Salmon Statue New Brunswick River"/>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38200"/>
            <a:ext cx="5943600" cy="487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5927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Public Art</a:t>
            </a:r>
            <a:endParaRPr lang="en-US" dirty="0"/>
          </a:p>
        </p:txBody>
      </p:sp>
      <p:sp>
        <p:nvSpPr>
          <p:cNvPr id="3" name="Title 2"/>
          <p:cNvSpPr>
            <a:spLocks noGrp="1"/>
          </p:cNvSpPr>
          <p:nvPr>
            <p:ph type="title"/>
          </p:nvPr>
        </p:nvSpPr>
        <p:spPr/>
        <p:txBody>
          <a:bodyPr/>
          <a:lstStyle/>
          <a:p>
            <a:pPr algn="ctr"/>
            <a:r>
              <a:rPr lang="en-US" dirty="0" smtClean="0"/>
              <a:t>Moncton, New Brunswick</a:t>
            </a:r>
            <a:endParaRPr lang="en-US" dirty="0"/>
          </a:p>
        </p:txBody>
      </p:sp>
      <p:pic>
        <p:nvPicPr>
          <p:cNvPr id="4" name="Picture 3" descr="Waveflow - Vague déferlante"/>
          <p:cNvPicPr/>
          <p:nvPr/>
        </p:nvPicPr>
        <p:blipFill>
          <a:blip r:embed="rId2" cstate="print"/>
          <a:srcRect/>
          <a:stretch>
            <a:fillRect/>
          </a:stretch>
        </p:blipFill>
        <p:spPr bwMode="auto">
          <a:xfrm>
            <a:off x="1890712" y="609600"/>
            <a:ext cx="5286375" cy="3524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52999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76820"/>
            <a:ext cx="2377440" cy="1371600"/>
          </a:xfrm>
        </p:spPr>
        <p:txBody>
          <a:bodyPr>
            <a:normAutofit fontScale="90000"/>
          </a:bodyPr>
          <a:lstStyle/>
          <a:p>
            <a:r>
              <a:rPr lang="en-US" dirty="0" smtClean="0"/>
              <a:t>“</a:t>
            </a:r>
            <a:r>
              <a:rPr lang="en-US" dirty="0" err="1" smtClean="0"/>
              <a:t>Waveflow</a:t>
            </a:r>
            <a:r>
              <a:rPr lang="en-US" dirty="0" smtClean="0"/>
              <a:t>”</a:t>
            </a:r>
            <a:br>
              <a:rPr lang="en-US" dirty="0" smtClean="0"/>
            </a:br>
            <a:r>
              <a:rPr lang="en-US" dirty="0" smtClean="0"/>
              <a:t>By: Kip Jones &amp; Jennifer </a:t>
            </a:r>
            <a:r>
              <a:rPr lang="en-US" dirty="0" err="1" smtClean="0"/>
              <a:t>Macklem</a:t>
            </a:r>
            <a:endParaRPr lang="en-US" dirty="0"/>
          </a:p>
        </p:txBody>
      </p:sp>
      <p:sp>
        <p:nvSpPr>
          <p:cNvPr id="4" name="Text Placeholder 3"/>
          <p:cNvSpPr>
            <a:spLocks noGrp="1"/>
          </p:cNvSpPr>
          <p:nvPr>
            <p:ph type="body" sz="half" idx="2"/>
          </p:nvPr>
        </p:nvSpPr>
        <p:spPr>
          <a:xfrm>
            <a:off x="0" y="2971800"/>
            <a:ext cx="2743200" cy="1752600"/>
          </a:xfrm>
        </p:spPr>
        <p:txBody>
          <a:bodyPr>
            <a:normAutofit fontScale="85000" lnSpcReduction="10000"/>
          </a:bodyPr>
          <a:lstStyle/>
          <a:p>
            <a:r>
              <a:rPr lang="en-US" dirty="0" smtClean="0"/>
              <a:t>Located in front of Moncton City Hall. Made of cast bronze, stainless steel and granite. The pool holds water and jets spray upwards around the statue. There is a waterfall at one end and a life size bronze deer drinks near the basin. </a:t>
            </a:r>
            <a:endParaRPr lang="en-US" dirty="0"/>
          </a:p>
        </p:txBody>
      </p:sp>
      <p:pic>
        <p:nvPicPr>
          <p:cNvPr id="5" name="Picture 4" descr="Waveflow - Vague déferlante"/>
          <p:cNvPicPr/>
          <p:nvPr/>
        </p:nvPicPr>
        <p:blipFill>
          <a:blip r:embed="rId2" cstate="print"/>
          <a:srcRect/>
          <a:stretch>
            <a:fillRect/>
          </a:stretch>
        </p:blipFill>
        <p:spPr bwMode="auto">
          <a:xfrm>
            <a:off x="3124200" y="1576820"/>
            <a:ext cx="5286375" cy="3524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304800" y="5334000"/>
            <a:ext cx="8001000" cy="923330"/>
          </a:xfrm>
          <a:prstGeom prst="rect">
            <a:avLst/>
          </a:prstGeom>
          <a:noFill/>
        </p:spPr>
        <p:txBody>
          <a:bodyPr wrap="square" rtlCol="0">
            <a:spAutoFit/>
          </a:bodyPr>
          <a:lstStyle/>
          <a:p>
            <a:r>
              <a:rPr lang="en-US" dirty="0" smtClean="0"/>
              <a:t>“ Our project is inspired by the idea of a wave: a wave of water and wind… it is inspired by the natural forms and energy and serves as a reminder of our surrounding environment within an urban context.” – </a:t>
            </a:r>
            <a:r>
              <a:rPr lang="en-US" dirty="0" err="1" smtClean="0"/>
              <a:t>Macklem</a:t>
            </a:r>
            <a:r>
              <a:rPr lang="en-US" dirty="0" smtClean="0"/>
              <a:t> and Jones on describing </a:t>
            </a:r>
            <a:r>
              <a:rPr lang="en-US" dirty="0" err="1" smtClean="0"/>
              <a:t>Waveflow</a:t>
            </a:r>
            <a:endParaRPr lang="en-US" dirty="0"/>
          </a:p>
        </p:txBody>
      </p:sp>
    </p:spTree>
    <p:extLst>
      <p:ext uri="{BB962C8B-B14F-4D97-AF65-F5344CB8AC3E}">
        <p14:creationId xmlns:p14="http://schemas.microsoft.com/office/powerpoint/2010/main" val="3596041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Sources:</a:t>
            </a:r>
            <a:endParaRPr lang="en-US" dirty="0"/>
          </a:p>
        </p:txBody>
      </p:sp>
      <p:sp>
        <p:nvSpPr>
          <p:cNvPr id="3" name="Content Placeholder 2"/>
          <p:cNvSpPr>
            <a:spLocks noGrp="1"/>
          </p:cNvSpPr>
          <p:nvPr>
            <p:ph idx="1"/>
          </p:nvPr>
        </p:nvSpPr>
        <p:spPr>
          <a:xfrm>
            <a:off x="381000" y="762000"/>
            <a:ext cx="8610600" cy="5867400"/>
          </a:xfrm>
        </p:spPr>
        <p:txBody>
          <a:bodyPr>
            <a:normAutofit fontScale="62500" lnSpcReduction="20000"/>
          </a:bodyPr>
          <a:lstStyle/>
          <a:p>
            <a:r>
              <a:rPr lang="en-US" dirty="0"/>
              <a:t>Encyclopedia of </a:t>
            </a:r>
            <a:r>
              <a:rPr lang="en-US" dirty="0" smtClean="0"/>
              <a:t>Art: </a:t>
            </a:r>
            <a:r>
              <a:rPr lang="en-US" dirty="0" smtClean="0">
                <a:hlinkClick r:id="rId3"/>
              </a:rPr>
              <a:t>http</a:t>
            </a:r>
            <a:r>
              <a:rPr lang="en-US" dirty="0">
                <a:hlinkClick r:id="rId3"/>
              </a:rPr>
              <a:t>://www.visual-arts-cork.com/sitemap-world-art.htm</a:t>
            </a:r>
            <a:endParaRPr lang="en-US" dirty="0"/>
          </a:p>
          <a:p>
            <a:pPr marL="0" indent="0">
              <a:buNone/>
            </a:pPr>
            <a:endParaRPr lang="en-CA" dirty="0"/>
          </a:p>
          <a:p>
            <a:r>
              <a:rPr lang="en-CA" dirty="0"/>
              <a:t>Wikimedia Foundation, Inc</a:t>
            </a:r>
            <a:r>
              <a:rPr lang="en-CA" dirty="0" smtClean="0"/>
              <a:t>.:  </a:t>
            </a:r>
            <a:r>
              <a:rPr lang="en-CA" dirty="0" smtClean="0">
                <a:hlinkClick r:id="rId4"/>
              </a:rPr>
              <a:t>http</a:t>
            </a:r>
            <a:r>
              <a:rPr lang="en-CA" dirty="0">
                <a:hlinkClick r:id="rId4"/>
              </a:rPr>
              <a:t>://www.wikimediafoundation.org/</a:t>
            </a:r>
            <a:endParaRPr lang="en-CA" dirty="0"/>
          </a:p>
          <a:p>
            <a:endParaRPr lang="en-CA" dirty="0"/>
          </a:p>
          <a:p>
            <a:r>
              <a:rPr lang="en-CA" dirty="0" smtClean="0"/>
              <a:t>Market Square: </a:t>
            </a:r>
            <a:r>
              <a:rPr lang="en-CA" u="sng" dirty="0" smtClean="0">
                <a:hlinkClick r:id="rId5"/>
              </a:rPr>
              <a:t>http</a:t>
            </a:r>
            <a:r>
              <a:rPr lang="en-CA" u="sng" dirty="0">
                <a:hlinkClick r:id="rId5"/>
              </a:rPr>
              <a:t>://</a:t>
            </a:r>
            <a:r>
              <a:rPr lang="en-CA" u="sng" dirty="0" smtClean="0">
                <a:hlinkClick r:id="rId5"/>
              </a:rPr>
              <a:t>www.marketsquaresj.com/artwork.php</a:t>
            </a:r>
            <a:endParaRPr lang="en-US" dirty="0"/>
          </a:p>
          <a:p>
            <a:pPr marL="0" indent="0">
              <a:buNone/>
            </a:pPr>
            <a:endParaRPr lang="en-CA" dirty="0" smtClean="0"/>
          </a:p>
          <a:p>
            <a:r>
              <a:rPr lang="en-CA" dirty="0" smtClean="0"/>
              <a:t>CBC: </a:t>
            </a:r>
            <a:r>
              <a:rPr lang="en-CA" u="sng" dirty="0" smtClean="0">
                <a:hlinkClick r:id="rId6"/>
              </a:rPr>
              <a:t>http</a:t>
            </a:r>
            <a:r>
              <a:rPr lang="en-CA" u="sng" dirty="0">
                <a:hlinkClick r:id="rId6"/>
              </a:rPr>
              <a:t>://</a:t>
            </a:r>
            <a:r>
              <a:rPr lang="en-CA" u="sng" dirty="0" smtClean="0">
                <a:hlinkClick r:id="rId6"/>
              </a:rPr>
              <a:t>www.cbc.ca/news/canada/new-brunswick/story/2009/09/04/nb-john-hooper-art-1258.html</a:t>
            </a:r>
            <a:endParaRPr lang="en-US" dirty="0"/>
          </a:p>
          <a:p>
            <a:pPr marL="0" indent="0">
              <a:buNone/>
            </a:pPr>
            <a:endParaRPr lang="en-US" u="sng" dirty="0">
              <a:hlinkClick r:id="rId7"/>
            </a:endParaRPr>
          </a:p>
          <a:p>
            <a:r>
              <a:rPr lang="en-CA" dirty="0"/>
              <a:t>CBC: </a:t>
            </a:r>
            <a:r>
              <a:rPr lang="en-CA" u="sng" dirty="0" smtClean="0">
                <a:hlinkClick r:id="rId7"/>
              </a:rPr>
              <a:t>http</a:t>
            </a:r>
            <a:r>
              <a:rPr lang="en-CA" u="sng" dirty="0">
                <a:hlinkClick r:id="rId7"/>
              </a:rPr>
              <a:t>://</a:t>
            </a:r>
            <a:r>
              <a:rPr lang="en-CA" u="sng" dirty="0" smtClean="0">
                <a:hlinkClick r:id="rId7"/>
              </a:rPr>
              <a:t>www.cbc.ca/news/canada/new-brunswick/story/2011/09/10/nb-robert-burns-statue-unveiled.html</a:t>
            </a:r>
            <a:endParaRPr lang="en-CA" u="sng" dirty="0" smtClean="0"/>
          </a:p>
          <a:p>
            <a:pPr marL="0" indent="0">
              <a:buNone/>
            </a:pPr>
            <a:endParaRPr lang="en-US" dirty="0"/>
          </a:p>
          <a:p>
            <a:r>
              <a:rPr lang="en-CA" dirty="0" smtClean="0"/>
              <a:t>Google Images</a:t>
            </a:r>
          </a:p>
          <a:p>
            <a:pPr marL="0" indent="0">
              <a:buNone/>
            </a:pPr>
            <a:endParaRPr lang="en-US" dirty="0"/>
          </a:p>
          <a:p>
            <a:r>
              <a:rPr lang="en-CA" u="sng" dirty="0">
                <a:hlinkClick r:id="rId8"/>
              </a:rPr>
              <a:t>http://www.uelac.org/Loyalist-Monuments/Flag-Sculpture.php</a:t>
            </a:r>
            <a:endParaRPr lang="en-US" dirty="0"/>
          </a:p>
          <a:p>
            <a:endParaRPr lang="en-CA" dirty="0"/>
          </a:p>
          <a:p>
            <a:r>
              <a:rPr lang="en-CA" u="sng" dirty="0">
                <a:hlinkClick r:id="rId9"/>
              </a:rPr>
              <a:t>http://publicartprojectunbfredericton.wordpress.com/public-art-in-nb</a:t>
            </a:r>
            <a:r>
              <a:rPr lang="en-CA" u="sng" dirty="0" smtClean="0">
                <a:hlinkClick r:id="rId9"/>
              </a:rPr>
              <a:t>/</a:t>
            </a:r>
            <a:endParaRPr lang="en-CA" u="sng" dirty="0" smtClean="0"/>
          </a:p>
          <a:p>
            <a:pPr marL="0" indent="0">
              <a:buNone/>
            </a:pPr>
            <a:endParaRPr lang="en-CA" u="sng" dirty="0" smtClean="0"/>
          </a:p>
          <a:p>
            <a:r>
              <a:rPr lang="en-CA" u="sng" dirty="0">
                <a:hlinkClick r:id="rId10"/>
              </a:rPr>
              <a:t>http://</a:t>
            </a:r>
            <a:r>
              <a:rPr lang="en-CA" u="sng" dirty="0" smtClean="0">
                <a:hlinkClick r:id="rId10"/>
              </a:rPr>
              <a:t>www.moncton.ca/Residents/Recreation_Parks_and_Culture/Arts_and_Culture/Public_Art_in_Moncton/Waveflow.htm?PageMode=Print</a:t>
            </a:r>
            <a:endParaRPr lang="en-CA" u="sng" dirty="0" smtClean="0"/>
          </a:p>
          <a:p>
            <a:pPr marL="0" indent="0">
              <a:buNone/>
            </a:pPr>
            <a:endParaRPr lang="en-CA" u="sng" dirty="0" smtClean="0"/>
          </a:p>
          <a:p>
            <a:r>
              <a:rPr lang="en-CA" u="sng" dirty="0">
                <a:hlinkClick r:id="rId11"/>
              </a:rPr>
              <a:t>http://spacingtoronto.ca/2008/07/10/saint-john-new-brunswick-solid-urbanism</a:t>
            </a:r>
            <a:r>
              <a:rPr lang="en-CA" u="sng" dirty="0" smtClean="0">
                <a:hlinkClick r:id="rId11"/>
              </a:rPr>
              <a:t>/</a:t>
            </a:r>
            <a:endParaRPr lang="en-CA" u="sng" dirty="0" smtClean="0"/>
          </a:p>
          <a:p>
            <a:endParaRPr lang="en-CA" u="sng" dirty="0"/>
          </a:p>
          <a:p>
            <a:pPr marL="0" indent="0">
              <a:buNone/>
            </a:pPr>
            <a:r>
              <a:rPr lang="en-US" u="sng" dirty="0"/>
              <a:t>About Sara Branch:</a:t>
            </a:r>
          </a:p>
          <a:p>
            <a:pPr marL="0" indent="0">
              <a:buNone/>
            </a:pPr>
            <a:r>
              <a:rPr lang="en-US" dirty="0"/>
              <a:t>Sara Branch is an elementary school teacher and a Masters in Education student. She created these slides as part of an independent study in Visual Literacy and Sculpture. </a:t>
            </a:r>
          </a:p>
          <a:p>
            <a:endParaRPr lang="en-US" dirty="0"/>
          </a:p>
          <a:p>
            <a:endParaRPr lang="en-US" dirty="0"/>
          </a:p>
          <a:p>
            <a:pPr marL="0" indent="0">
              <a:buNone/>
            </a:pPr>
            <a:endParaRPr lang="en-CA" dirty="0"/>
          </a:p>
        </p:txBody>
      </p:sp>
    </p:spTree>
    <p:extLst>
      <p:ext uri="{BB962C8B-B14F-4D97-AF65-F5344CB8AC3E}">
        <p14:creationId xmlns:p14="http://schemas.microsoft.com/office/powerpoint/2010/main" val="3657197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Sculpture?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4400" dirty="0" smtClean="0"/>
              <a:t>"</a:t>
            </a:r>
            <a:r>
              <a:rPr lang="en-US" sz="4400" dirty="0"/>
              <a:t>Sculpture is the only branch of the visual arts that is specifically concerned with expressive three-dimension form</a:t>
            </a:r>
            <a:r>
              <a:rPr lang="en-US" sz="4400" dirty="0" smtClean="0"/>
              <a:t>.“</a:t>
            </a:r>
          </a:p>
          <a:p>
            <a:pPr marL="0" indent="0">
              <a:buNone/>
            </a:pPr>
            <a:endParaRPr lang="en-US" sz="1200" dirty="0" smtClean="0"/>
          </a:p>
          <a:p>
            <a:pPr marL="0" indent="0">
              <a:buNone/>
            </a:pPr>
            <a:endParaRPr lang="en-US" sz="1200" dirty="0"/>
          </a:p>
          <a:p>
            <a:pPr marL="0" indent="0">
              <a:buNone/>
            </a:pPr>
            <a:endParaRPr lang="en-US" sz="1200" dirty="0" smtClean="0"/>
          </a:p>
          <a:p>
            <a:pPr marL="0" indent="0">
              <a:buNone/>
            </a:pPr>
            <a:r>
              <a:rPr lang="en-US" sz="1200" dirty="0" smtClean="0"/>
              <a:t>Encyclopedia of Art. http://www.visual-arts-cork.com/sitemap-world-art.htm</a:t>
            </a:r>
          </a:p>
          <a:p>
            <a:pPr marL="0" indent="0">
              <a:buNone/>
            </a:pPr>
            <a:endParaRPr lang="en-US" sz="4400" dirty="0"/>
          </a:p>
          <a:p>
            <a:pPr marL="0" indent="0">
              <a:buNone/>
            </a:pPr>
            <a:endParaRPr lang="en-US" sz="4400" dirty="0"/>
          </a:p>
          <a:p>
            <a:endParaRPr lang="en-US" dirty="0"/>
          </a:p>
        </p:txBody>
      </p:sp>
    </p:spTree>
    <p:extLst>
      <p:ext uri="{BB962C8B-B14F-4D97-AF65-F5344CB8AC3E}">
        <p14:creationId xmlns:p14="http://schemas.microsoft.com/office/powerpoint/2010/main" val="290630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Public Art?</a:t>
            </a:r>
            <a:endParaRPr lang="en-US" dirty="0"/>
          </a:p>
        </p:txBody>
      </p:sp>
      <p:sp>
        <p:nvSpPr>
          <p:cNvPr id="3" name="Content Placeholder 2"/>
          <p:cNvSpPr>
            <a:spLocks noGrp="1"/>
          </p:cNvSpPr>
          <p:nvPr>
            <p:ph idx="1"/>
          </p:nvPr>
        </p:nvSpPr>
        <p:spPr/>
        <p:txBody>
          <a:bodyPr/>
          <a:lstStyle/>
          <a:p>
            <a:r>
              <a:rPr lang="en-US" dirty="0" smtClean="0"/>
              <a:t>Art that is designed to be situated in a public space.</a:t>
            </a:r>
          </a:p>
          <a:p>
            <a:pPr marL="0" indent="0">
              <a:buNone/>
            </a:pPr>
            <a:endParaRPr lang="en-US" dirty="0" smtClean="0"/>
          </a:p>
          <a:p>
            <a:r>
              <a:rPr lang="en-US" dirty="0" smtClean="0"/>
              <a:t>Art that is accessible to all. </a:t>
            </a:r>
          </a:p>
          <a:p>
            <a:pPr marL="0" indent="0">
              <a:buNone/>
            </a:pPr>
            <a:endParaRPr lang="en-US" dirty="0" smtClean="0"/>
          </a:p>
          <a:p>
            <a:r>
              <a:rPr lang="en-US" dirty="0" smtClean="0"/>
              <a:t>Public art can be outside or in public building.</a:t>
            </a:r>
          </a:p>
          <a:p>
            <a:pPr marL="0" indent="0">
              <a:buNone/>
            </a:pPr>
            <a:endParaRPr lang="en-US" dirty="0" smtClean="0"/>
          </a:p>
          <a:p>
            <a:r>
              <a:rPr lang="en-US" dirty="0" smtClean="0"/>
              <a:t>Art designed to engage community.</a:t>
            </a:r>
          </a:p>
          <a:p>
            <a:pPr marL="0" indent="0">
              <a:buNone/>
            </a:pPr>
            <a:endParaRPr lang="en-US" dirty="0" smtClean="0"/>
          </a:p>
          <a:p>
            <a:pPr marL="0" indent="0">
              <a:buNone/>
            </a:pPr>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2740476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Popular Sculpting Materials</a:t>
            </a:r>
            <a:endParaRPr lang="en-US" dirty="0"/>
          </a:p>
        </p:txBody>
      </p:sp>
      <p:sp>
        <p:nvSpPr>
          <p:cNvPr id="3" name="Content Placeholder 2"/>
          <p:cNvSpPr>
            <a:spLocks noGrp="1"/>
          </p:cNvSpPr>
          <p:nvPr>
            <p:ph idx="1"/>
          </p:nvPr>
        </p:nvSpPr>
        <p:spPr/>
        <p:txBody>
          <a:bodyPr>
            <a:normAutofit lnSpcReduction="10000"/>
          </a:bodyPr>
          <a:lstStyle/>
          <a:p>
            <a:r>
              <a:rPr lang="en-US" dirty="0" smtClean="0"/>
              <a:t>Hard Limestone (marble)</a:t>
            </a:r>
          </a:p>
          <a:p>
            <a:r>
              <a:rPr lang="en-US" dirty="0" smtClean="0"/>
              <a:t>Wood</a:t>
            </a:r>
          </a:p>
          <a:p>
            <a:r>
              <a:rPr lang="en-US" dirty="0" smtClean="0"/>
              <a:t>Clay</a:t>
            </a:r>
          </a:p>
          <a:p>
            <a:r>
              <a:rPr lang="en-US" dirty="0" smtClean="0"/>
              <a:t>Metal (bronze) </a:t>
            </a:r>
          </a:p>
          <a:p>
            <a:r>
              <a:rPr lang="en-US" dirty="0" smtClean="0"/>
              <a:t>Ivory</a:t>
            </a:r>
          </a:p>
          <a:p>
            <a:r>
              <a:rPr lang="en-US" dirty="0" smtClean="0"/>
              <a:t>Plaster</a:t>
            </a:r>
          </a:p>
          <a:p>
            <a:endParaRPr lang="en-US" dirty="0"/>
          </a:p>
          <a:p>
            <a:r>
              <a:rPr lang="en-US" dirty="0" smtClean="0"/>
              <a:t>These materials are the most popular because of their excellent “plastic” qualities. </a:t>
            </a:r>
          </a:p>
          <a:p>
            <a:r>
              <a:rPr lang="en-US" dirty="0" smtClean="0"/>
              <a:t>Four key techniques: Stone Carving, Wood  Carving, Bronze Casting and Clay Firing</a:t>
            </a:r>
            <a:endParaRPr lang="en-US" dirty="0"/>
          </a:p>
        </p:txBody>
      </p:sp>
      <p:pic>
        <p:nvPicPr>
          <p:cNvPr id="4" name="Picture 3" descr="http://publicartprojectunbfredericton.files.wordpress.com/2011/06/4487788102_4d7edde351_z.jpg"/>
          <p:cNvPicPr/>
          <p:nvPr/>
        </p:nvPicPr>
        <p:blipFill>
          <a:blip r:embed="rId2" cstate="print"/>
          <a:srcRect/>
          <a:stretch>
            <a:fillRect/>
          </a:stretch>
        </p:blipFill>
        <p:spPr bwMode="auto">
          <a:xfrm>
            <a:off x="5562600" y="1466850"/>
            <a:ext cx="2286000" cy="274320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4254257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Brunswick Sculpture</a:t>
            </a:r>
            <a:endParaRPr lang="en-US" dirty="0"/>
          </a:p>
        </p:txBody>
      </p:sp>
      <p:sp>
        <p:nvSpPr>
          <p:cNvPr id="3" name="Content Placeholder 2"/>
          <p:cNvSpPr>
            <a:spLocks noGrp="1"/>
          </p:cNvSpPr>
          <p:nvPr>
            <p:ph idx="1"/>
          </p:nvPr>
        </p:nvSpPr>
        <p:spPr>
          <a:xfrm>
            <a:off x="228600" y="2133600"/>
            <a:ext cx="8763000" cy="4419599"/>
          </a:xfrm>
        </p:spPr>
        <p:txBody>
          <a:bodyPr/>
          <a:lstStyle/>
          <a:p>
            <a:pPr marL="0" indent="0" algn="ctr">
              <a:buNone/>
            </a:pPr>
            <a:r>
              <a:rPr lang="en-US" dirty="0" smtClean="0"/>
              <a:t>Throughout New Brunswick there are hundreds of public sculptures. This slide show shares only some of the many sculptures that are part of our cities, villages, and towns in this province. I hope learning a little about these public sculptures will encourage you to go visit these works of art that help define our communities, culture and commemorate our historical events. It is also hoped that you begin to notice and appreciate the public art in your own community. </a:t>
            </a:r>
            <a:endParaRPr lang="en-US" dirty="0"/>
          </a:p>
        </p:txBody>
      </p:sp>
    </p:spTree>
    <p:extLst>
      <p:ext uri="{BB962C8B-B14F-4D97-AF65-F5344CB8AC3E}">
        <p14:creationId xmlns:p14="http://schemas.microsoft.com/office/powerpoint/2010/main" val="3468213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Public Art</a:t>
            </a:r>
            <a:endParaRPr lang="en-US" dirty="0"/>
          </a:p>
        </p:txBody>
      </p:sp>
      <p:sp>
        <p:nvSpPr>
          <p:cNvPr id="3" name="Title 2"/>
          <p:cNvSpPr>
            <a:spLocks noGrp="1"/>
          </p:cNvSpPr>
          <p:nvPr>
            <p:ph type="title"/>
          </p:nvPr>
        </p:nvSpPr>
        <p:spPr/>
        <p:txBody>
          <a:bodyPr/>
          <a:lstStyle/>
          <a:p>
            <a:pPr algn="ctr"/>
            <a:r>
              <a:rPr lang="en-US" dirty="0" smtClean="0"/>
              <a:t>Saint John, New Brunswick</a:t>
            </a:r>
            <a:endParaRPr lang="en-US" dirty="0"/>
          </a:p>
        </p:txBody>
      </p:sp>
      <p:pic>
        <p:nvPicPr>
          <p:cNvPr id="4" name="Picture 3" descr="http://farm4.static.flickr.com/3216/2656294762_6fe4742441.jpg"/>
          <p:cNvPicPr/>
          <p:nvPr/>
        </p:nvPicPr>
        <p:blipFill>
          <a:blip r:embed="rId2" cstate="print"/>
          <a:srcRect/>
          <a:stretch>
            <a:fillRect/>
          </a:stretch>
        </p:blipFill>
        <p:spPr bwMode="auto">
          <a:xfrm>
            <a:off x="2286000" y="457200"/>
            <a:ext cx="4762500" cy="3581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0442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71600"/>
            <a:ext cx="2377440" cy="1371600"/>
          </a:xfrm>
        </p:spPr>
        <p:txBody>
          <a:bodyPr>
            <a:normAutofit/>
          </a:bodyPr>
          <a:lstStyle/>
          <a:p>
            <a:r>
              <a:rPr lang="en-US" sz="2000" dirty="0" smtClean="0"/>
              <a:t>Moosehead Moose: Created by:</a:t>
            </a:r>
            <a:r>
              <a:rPr lang="en-US" sz="2000" dirty="0"/>
              <a:t/>
            </a:r>
            <a:br>
              <a:rPr lang="en-US" sz="2000" dirty="0"/>
            </a:br>
            <a:r>
              <a:rPr lang="en-US" sz="2000" dirty="0" smtClean="0"/>
              <a:t>Forest Hart</a:t>
            </a:r>
            <a:endParaRPr lang="en-US" sz="2000" dirty="0"/>
          </a:p>
        </p:txBody>
      </p:sp>
      <p:sp>
        <p:nvSpPr>
          <p:cNvPr id="4" name="Text Placeholder 3"/>
          <p:cNvSpPr>
            <a:spLocks noGrp="1"/>
          </p:cNvSpPr>
          <p:nvPr>
            <p:ph type="body" sz="half" idx="2"/>
          </p:nvPr>
        </p:nvSpPr>
        <p:spPr>
          <a:xfrm>
            <a:off x="0" y="2743200"/>
            <a:ext cx="2590800" cy="1524000"/>
          </a:xfrm>
        </p:spPr>
        <p:txBody>
          <a:bodyPr>
            <a:noAutofit/>
          </a:bodyPr>
          <a:lstStyle/>
          <a:p>
            <a:r>
              <a:rPr lang="en-US" sz="1600" dirty="0" smtClean="0"/>
              <a:t>Bronze Statue of moose located in Saint John, N.B. Created for Moosehead Breweries. The Moose is a natural symbol for New Brunswick as there are many  of these animals throughout the province. </a:t>
            </a:r>
            <a:endParaRPr lang="en-US" sz="1600" dirty="0"/>
          </a:p>
        </p:txBody>
      </p:sp>
      <p:pic>
        <p:nvPicPr>
          <p:cNvPr id="5" name="Picture Placeholder 4" descr="Moose2"/>
          <p:cNvPicPr>
            <a:picLocks noGrp="1"/>
          </p:cNvPicPr>
          <p:nvPr>
            <p:ph type="pic" idx="1"/>
          </p:nvPr>
        </p:nvPicPr>
        <p:blipFill>
          <a:blip r:embed="rId2">
            <a:extLst>
              <a:ext uri="{28A0092B-C50C-407E-A947-70E740481C1C}">
                <a14:useLocalDpi xmlns:a14="http://schemas.microsoft.com/office/drawing/2010/main" val="0"/>
              </a:ext>
            </a:extLst>
          </a:blip>
          <a:srcRect l="12936" r="12936"/>
          <a:stretch>
            <a:fillRect/>
          </a:stretch>
        </p:blipFill>
        <p:spPr bwMode="auto">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3615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81" y="685800"/>
            <a:ext cx="8229600" cy="1143000"/>
          </a:xfrm>
        </p:spPr>
        <p:txBody>
          <a:bodyPr>
            <a:normAutofit fontScale="90000"/>
          </a:bodyPr>
          <a:lstStyle/>
          <a:p>
            <a:r>
              <a:rPr lang="en-US" dirty="0" smtClean="0"/>
              <a:t>“In Transit” created by: </a:t>
            </a:r>
            <a:br>
              <a:rPr lang="en-US" dirty="0" smtClean="0"/>
            </a:br>
            <a:r>
              <a:rPr lang="en-US" dirty="0" smtClean="0"/>
              <a:t>Monica Adair and Stephen Kopp</a:t>
            </a:r>
            <a:br>
              <a:rPr lang="en-US" dirty="0" smtClean="0"/>
            </a:br>
            <a:endParaRPr lang="en-US" dirty="0"/>
          </a:p>
        </p:txBody>
      </p:sp>
      <p:pic>
        <p:nvPicPr>
          <p:cNvPr id="3" name="Picture 2" descr="Building at Night"/>
          <p:cNvPicPr/>
          <p:nvPr/>
        </p:nvPicPr>
        <p:blipFill>
          <a:blip r:embed="rId2" cstate="print"/>
          <a:srcRect/>
          <a:stretch>
            <a:fillRect/>
          </a:stretch>
        </p:blipFill>
        <p:spPr bwMode="auto">
          <a:xfrm>
            <a:off x="533399" y="1371600"/>
            <a:ext cx="7929563" cy="3119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345280" y="4724400"/>
            <a:ext cx="8305800" cy="2031325"/>
          </a:xfrm>
          <a:prstGeom prst="rect">
            <a:avLst/>
          </a:prstGeom>
          <a:noFill/>
        </p:spPr>
        <p:txBody>
          <a:bodyPr wrap="square" rtlCol="0">
            <a:spAutoFit/>
          </a:bodyPr>
          <a:lstStyle/>
          <a:p>
            <a:r>
              <a:rPr lang="en-US" dirty="0" smtClean="0"/>
              <a:t>Situated in East Saint John, this public art is constructed from 85 unique aluminum panels. Each panel portrays a traffic sign. The panels are attached to a retaining wall, creating a colorful scene along McDonald Street. This piece of public art was created because of the 1% for Art Program is part of the Saint John Arts and Culture Policy. This policy was adopted by council on September 20</a:t>
            </a:r>
            <a:r>
              <a:rPr lang="en-US" baseline="30000" dirty="0" smtClean="0"/>
              <a:t>th</a:t>
            </a:r>
            <a:r>
              <a:rPr lang="en-US" dirty="0" smtClean="0"/>
              <a:t> , 2005. The goal of this program is </a:t>
            </a:r>
            <a:r>
              <a:rPr lang="en-US" dirty="0"/>
              <a:t>t</a:t>
            </a:r>
            <a:r>
              <a:rPr lang="en-US" dirty="0" smtClean="0"/>
              <a:t>o develop culture and the arts in Saint John, to generate opportunity for artists to create works for public spaces and to increase awareness of the visual arts in Saint John. </a:t>
            </a:r>
            <a:endParaRPr lang="en-US" dirty="0"/>
          </a:p>
        </p:txBody>
      </p:sp>
    </p:spTree>
    <p:extLst>
      <p:ext uri="{BB962C8B-B14F-4D97-AF65-F5344CB8AC3E}">
        <p14:creationId xmlns:p14="http://schemas.microsoft.com/office/powerpoint/2010/main" val="4059423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Piece”- Created by:</a:t>
            </a:r>
            <a:br>
              <a:rPr lang="en-US" dirty="0" smtClean="0"/>
            </a:br>
            <a:r>
              <a:rPr lang="en-US" dirty="0" smtClean="0"/>
              <a:t>John Hooper and Jack Massey</a:t>
            </a:r>
            <a:endParaRPr lang="en-US" dirty="0"/>
          </a:p>
        </p:txBody>
      </p:sp>
      <p:pic>
        <p:nvPicPr>
          <p:cNvPr id="3" name="Picture 2" descr="http://publicartprojectunbfredericton.files.wordpress.com/2011/06/saint20john20john20hooper20people20waiting20sculpture.jpg"/>
          <p:cNvPicPr/>
          <p:nvPr/>
        </p:nvPicPr>
        <p:blipFill>
          <a:blip r:embed="rId2" cstate="print"/>
          <a:srcRect/>
          <a:stretch>
            <a:fillRect/>
          </a:stretch>
        </p:blipFill>
        <p:spPr bwMode="auto">
          <a:xfrm>
            <a:off x="4800600" y="1586345"/>
            <a:ext cx="3500438" cy="4838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457200" y="1586345"/>
            <a:ext cx="4114800" cy="4154984"/>
          </a:xfrm>
          <a:prstGeom prst="rect">
            <a:avLst/>
          </a:prstGeom>
          <a:noFill/>
        </p:spPr>
        <p:txBody>
          <a:bodyPr wrap="square" rtlCol="0">
            <a:spAutoFit/>
          </a:bodyPr>
          <a:lstStyle/>
          <a:p>
            <a:r>
              <a:rPr lang="en-US" sz="2400" dirty="0" smtClean="0"/>
              <a:t>This piece is located in uptown Saint John. This piece is a clock tower. The carvings are all connected to time. There is a clock at the top but with no face. It is for the viewer to figure out how to tell time with this sculpture. This sculpture was created with Honduras Mahogany and the carvings are painted with acrylic paint. </a:t>
            </a:r>
            <a:endParaRPr lang="en-US" sz="2400" dirty="0"/>
          </a:p>
        </p:txBody>
      </p:sp>
    </p:spTree>
    <p:extLst>
      <p:ext uri="{BB962C8B-B14F-4D97-AF65-F5344CB8AC3E}">
        <p14:creationId xmlns:p14="http://schemas.microsoft.com/office/powerpoint/2010/main" val="2877515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231</TotalTime>
  <Words>1018</Words>
  <Application>Microsoft Office PowerPoint</Application>
  <PresentationFormat>On-screen Show (4:3)</PresentationFormat>
  <Paragraphs>85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Thatch</vt:lpstr>
      <vt:lpstr>Public Sculpture in New Brunswick</vt:lpstr>
      <vt:lpstr>What is Sculpture?</vt:lpstr>
      <vt:lpstr>What is Public Art?</vt:lpstr>
      <vt:lpstr>Most Popular Sculpting Materials</vt:lpstr>
      <vt:lpstr>New Brunswick Sculpture</vt:lpstr>
      <vt:lpstr>Saint John, New Brunswick</vt:lpstr>
      <vt:lpstr>Moosehead Moose: Created by: Forest Hart</vt:lpstr>
      <vt:lpstr>“In Transit” created by:  Monica Adair and Stephen Kopp </vt:lpstr>
      <vt:lpstr>“Time Piece”- Created by: John Hooper and Jack Massey</vt:lpstr>
      <vt:lpstr>3 meter tall Sculpture of Union Jack</vt:lpstr>
      <vt:lpstr>“People Waiting” By: John Hooper</vt:lpstr>
      <vt:lpstr>Fredericton, New Brunswick</vt:lpstr>
      <vt:lpstr>“The Leopard” Created in 1985 by: Jonathan Kenworthy</vt:lpstr>
      <vt:lpstr>The Statue of Robert Burns</vt:lpstr>
      <vt:lpstr>Campbelton, New Brunswick</vt:lpstr>
      <vt:lpstr>Fisherman with a Hooked Atlantic Salmon</vt:lpstr>
      <vt:lpstr>Moncton, New Brunswick</vt:lpstr>
      <vt:lpstr>“Waveflow” By: Kip Jones &amp; Jennifer Macklem</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Sculpture in New Brunswick</dc:title>
  <dc:creator>Branch, Sara (ED06)</dc:creator>
  <cp:lastModifiedBy>Stoddart, Heidi (ED06)</cp:lastModifiedBy>
  <cp:revision>34</cp:revision>
  <dcterms:created xsi:type="dcterms:W3CDTF">2012-05-14T23:06:29Z</dcterms:created>
  <dcterms:modified xsi:type="dcterms:W3CDTF">2012-09-12T14:39:58Z</dcterms:modified>
</cp:coreProperties>
</file>