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4" r:id="rId3"/>
    <p:sldId id="257" r:id="rId4"/>
    <p:sldId id="258" r:id="rId5"/>
    <p:sldId id="259" r:id="rId6"/>
    <p:sldId id="260" r:id="rId7"/>
    <p:sldId id="261" r:id="rId8"/>
    <p:sldId id="262" r:id="rId9"/>
    <p:sldId id="282" r:id="rId10"/>
    <p:sldId id="284" r:id="rId11"/>
    <p:sldId id="285" r:id="rId12"/>
    <p:sldId id="286" r:id="rId13"/>
    <p:sldId id="287" r:id="rId14"/>
    <p:sldId id="288" r:id="rId15"/>
    <p:sldId id="265" r:id="rId16"/>
    <p:sldId id="263" r:id="rId17"/>
    <p:sldId id="267" r:id="rId18"/>
    <p:sldId id="270" r:id="rId19"/>
    <p:sldId id="269" r:id="rId20"/>
    <p:sldId id="266" r:id="rId21"/>
    <p:sldId id="273" r:id="rId22"/>
    <p:sldId id="272" r:id="rId23"/>
    <p:sldId id="274" r:id="rId24"/>
    <p:sldId id="275" r:id="rId25"/>
    <p:sldId id="276" r:id="rId26"/>
    <p:sldId id="277" r:id="rId27"/>
    <p:sldId id="278" r:id="rId28"/>
    <p:sldId id="279"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1451388-0486-4D4F-904C-A20CD2A24E20}"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BE1F-412C-4EB8-9CEF-8BD9F4206A1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51388-0486-4D4F-904C-A20CD2A24E20}"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51388-0486-4D4F-904C-A20CD2A24E20}"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51388-0486-4D4F-904C-A20CD2A24E20}"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1451388-0486-4D4F-904C-A20CD2A24E20}" type="datetimeFigureOut">
              <a:rPr lang="en-US" smtClean="0"/>
              <a:t>9/12/2012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305BE1F-412C-4EB8-9CEF-8BD9F4206A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51388-0486-4D4F-904C-A20CD2A24E20}"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51388-0486-4D4F-904C-A20CD2A24E20}" type="datetimeFigureOut">
              <a:rPr lang="en-US" smtClean="0"/>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51388-0486-4D4F-904C-A20CD2A24E20}" type="datetimeFigureOut">
              <a:rPr lang="en-US" smtClean="0"/>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51388-0486-4D4F-904C-A20CD2A24E20}" type="datetimeFigureOut">
              <a:rPr lang="en-US" smtClean="0"/>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5BE1F-412C-4EB8-9CEF-8BD9F4206A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451388-0486-4D4F-904C-A20CD2A24E20}"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BE1F-412C-4EB8-9CEF-8BD9F4206A1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1451388-0486-4D4F-904C-A20CD2A24E20}"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5BE1F-412C-4EB8-9CEF-8BD9F4206A1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1451388-0486-4D4F-904C-A20CD2A24E20}" type="datetimeFigureOut">
              <a:rPr lang="en-US" smtClean="0"/>
              <a:t>9/12/2012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305BE1F-412C-4EB8-9CEF-8BD9F4206A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ehow.com/how_2056491_carve-using-granite-stone.html" TargetMode="External"/><Relationship Id="rId2" Type="http://schemas.openxmlformats.org/officeDocument/2006/relationships/hyperlink" Target="http://www.sculpturesaintjoh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New Brunswick International Sculpture Symposium</a:t>
            </a:r>
            <a:endParaRPr lang="en-US" dirty="0"/>
          </a:p>
        </p:txBody>
      </p:sp>
      <p:sp>
        <p:nvSpPr>
          <p:cNvPr id="3" name="Subtitle 2"/>
          <p:cNvSpPr>
            <a:spLocks noGrp="1"/>
          </p:cNvSpPr>
          <p:nvPr>
            <p:ph type="subTitle" idx="1"/>
          </p:nvPr>
        </p:nvSpPr>
        <p:spPr/>
        <p:txBody>
          <a:bodyPr/>
          <a:lstStyle/>
          <a:p>
            <a:r>
              <a:rPr lang="en-US" dirty="0" smtClean="0"/>
              <a:t>PowerPoint Created by: Sara Branch</a:t>
            </a:r>
            <a:endParaRPr lang="en-US" dirty="0"/>
          </a:p>
        </p:txBody>
      </p:sp>
    </p:spTree>
    <p:extLst>
      <p:ext uri="{BB962C8B-B14F-4D97-AF65-F5344CB8AC3E}">
        <p14:creationId xmlns:p14="http://schemas.microsoft.com/office/powerpoint/2010/main" val="379250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Carving Granite:</a:t>
            </a:r>
            <a:endParaRPr lang="en-US" dirty="0"/>
          </a:p>
        </p:txBody>
      </p:sp>
      <p:sp>
        <p:nvSpPr>
          <p:cNvPr id="3" name="Content Placeholder 2"/>
          <p:cNvSpPr>
            <a:spLocks noGrp="1"/>
          </p:cNvSpPr>
          <p:nvPr>
            <p:ph sz="half" idx="1"/>
          </p:nvPr>
        </p:nvSpPr>
        <p:spPr/>
        <p:txBody>
          <a:bodyPr/>
          <a:lstStyle/>
          <a:p>
            <a:pPr marL="0" indent="0">
              <a:buNone/>
            </a:pPr>
            <a:r>
              <a:rPr lang="en-US" dirty="0" smtClean="0"/>
              <a:t>Items you need to wear:</a:t>
            </a:r>
          </a:p>
          <a:p>
            <a:r>
              <a:rPr lang="en-US" dirty="0" smtClean="0"/>
              <a:t>Gloves</a:t>
            </a:r>
          </a:p>
          <a:p>
            <a:r>
              <a:rPr lang="en-US" dirty="0" smtClean="0"/>
              <a:t>Hard Hat</a:t>
            </a:r>
          </a:p>
          <a:p>
            <a:r>
              <a:rPr lang="en-US" dirty="0" smtClean="0"/>
              <a:t>Goggles</a:t>
            </a:r>
          </a:p>
          <a:p>
            <a:r>
              <a:rPr lang="en-US" dirty="0" smtClean="0"/>
              <a:t>Dust Mask</a:t>
            </a:r>
          </a:p>
          <a:p>
            <a:r>
              <a:rPr lang="en-US" dirty="0" smtClean="0"/>
              <a:t>Heavy Boots</a:t>
            </a:r>
          </a:p>
          <a:p>
            <a:r>
              <a:rPr lang="en-US" dirty="0" smtClean="0"/>
              <a:t>Wrist Guards</a:t>
            </a:r>
          </a:p>
          <a:p>
            <a:r>
              <a:rPr lang="en-US" dirty="0" smtClean="0"/>
              <a:t>Ear Plugs</a:t>
            </a:r>
          </a:p>
          <a:p>
            <a:endParaRPr lang="en-US" dirty="0"/>
          </a:p>
        </p:txBody>
      </p:sp>
      <p:sp>
        <p:nvSpPr>
          <p:cNvPr id="5" name="Content Placeholder 2"/>
          <p:cNvSpPr>
            <a:spLocks noGrp="1"/>
          </p:cNvSpPr>
          <p:nvPr>
            <p:ph sz="half" idx="1"/>
          </p:nvPr>
        </p:nvSpPr>
        <p:spPr>
          <a:xfrm>
            <a:off x="4800600" y="1676400"/>
            <a:ext cx="4038600" cy="4525963"/>
          </a:xfrm>
        </p:spPr>
        <p:txBody>
          <a:bodyPr>
            <a:normAutofit lnSpcReduction="10000"/>
          </a:bodyPr>
          <a:lstStyle/>
          <a:p>
            <a:pPr marL="0" indent="0">
              <a:buNone/>
            </a:pPr>
            <a:r>
              <a:rPr lang="en-US" dirty="0" smtClean="0"/>
              <a:t>Tools used:</a:t>
            </a:r>
          </a:p>
          <a:p>
            <a:r>
              <a:rPr lang="en-US" dirty="0" smtClean="0"/>
              <a:t>Carbide tipped chisels</a:t>
            </a:r>
          </a:p>
          <a:p>
            <a:r>
              <a:rPr lang="en-US" dirty="0" smtClean="0"/>
              <a:t>Sandpaper</a:t>
            </a:r>
          </a:p>
          <a:p>
            <a:r>
              <a:rPr lang="en-US" dirty="0" smtClean="0"/>
              <a:t>Pencil or Crayon</a:t>
            </a:r>
          </a:p>
          <a:p>
            <a:r>
              <a:rPr lang="en-US" dirty="0" smtClean="0"/>
              <a:t>Grinder saw (Diamond or Masonry Blade)</a:t>
            </a:r>
          </a:p>
          <a:p>
            <a:r>
              <a:rPr lang="en-US" dirty="0" smtClean="0"/>
              <a:t>Steel Stone Hammer</a:t>
            </a:r>
          </a:p>
          <a:p>
            <a:r>
              <a:rPr lang="en-US" dirty="0" smtClean="0"/>
              <a:t>Pneumatic chisel</a:t>
            </a:r>
          </a:p>
          <a:p>
            <a:r>
              <a:rPr lang="en-US" dirty="0" smtClean="0"/>
              <a:t>Claws, Rasps and Files</a:t>
            </a:r>
          </a:p>
          <a:p>
            <a:endParaRPr lang="en-US" dirty="0"/>
          </a:p>
        </p:txBody>
      </p:sp>
    </p:spTree>
    <p:extLst>
      <p:ext uri="{BB962C8B-B14F-4D97-AF65-F5344CB8AC3E}">
        <p14:creationId xmlns:p14="http://schemas.microsoft.com/office/powerpoint/2010/main" val="5034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 Granite: Step by Step</a:t>
            </a:r>
            <a:endParaRPr lang="en-US" dirty="0"/>
          </a:p>
        </p:txBody>
      </p:sp>
      <p:sp>
        <p:nvSpPr>
          <p:cNvPr id="3" name="Content Placeholder 2"/>
          <p:cNvSpPr>
            <a:spLocks noGrp="1"/>
          </p:cNvSpPr>
          <p:nvPr>
            <p:ph idx="1"/>
          </p:nvPr>
        </p:nvSpPr>
        <p:spPr/>
        <p:txBody>
          <a:bodyPr/>
          <a:lstStyle/>
          <a:p>
            <a:r>
              <a:rPr lang="en-US" dirty="0" smtClean="0"/>
              <a:t>Step 1: Wear the proper protective gear! Wear both goggles and your dust mark. Artists must be careful of flying granite pieces as well as the dust from granite which  contains silica and can harm your lungs if inhaled. The area the sculptor works in should also be well ventilated. </a:t>
            </a:r>
          </a:p>
          <a:p>
            <a:endParaRPr lang="en-US" dirty="0"/>
          </a:p>
          <a:p>
            <a:r>
              <a:rPr lang="en-US" dirty="0" smtClean="0"/>
              <a:t>Step 2: Wear Ear Plugs! You do not need power tools (pneumatic tools) to carve granite but it greatly speeds up the process. These tools will be used during the symposium. The power tools are very loud and your ears need to be protected or else hearing loss can happen. </a:t>
            </a:r>
            <a:endParaRPr lang="en-US" dirty="0"/>
          </a:p>
        </p:txBody>
      </p:sp>
    </p:spTree>
    <p:extLst>
      <p:ext uri="{BB962C8B-B14F-4D97-AF65-F5344CB8AC3E}">
        <p14:creationId xmlns:p14="http://schemas.microsoft.com/office/powerpoint/2010/main" val="155081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 Granite: Step by Step</a:t>
            </a:r>
            <a:endParaRPr lang="en-US" dirty="0"/>
          </a:p>
        </p:txBody>
      </p:sp>
      <p:sp>
        <p:nvSpPr>
          <p:cNvPr id="3" name="Content Placeholder 2"/>
          <p:cNvSpPr>
            <a:spLocks noGrp="1"/>
          </p:cNvSpPr>
          <p:nvPr>
            <p:ph idx="1"/>
          </p:nvPr>
        </p:nvSpPr>
        <p:spPr/>
        <p:txBody>
          <a:bodyPr>
            <a:normAutofit lnSpcReduction="10000"/>
          </a:bodyPr>
          <a:lstStyle/>
          <a:p>
            <a:r>
              <a:rPr lang="en-US" dirty="0" smtClean="0"/>
              <a:t>Step 3: Wear high quality work gloves, hard hat and heavy boots. Granite can be very sharp like glass. Wearing the proper gear protects the sculptor from injury. Wrist guards should also be worn to help stop the development of carpal tunnel syndrome. </a:t>
            </a:r>
          </a:p>
          <a:p>
            <a:endParaRPr lang="en-US" dirty="0"/>
          </a:p>
          <a:p>
            <a:pPr marL="0" indent="0">
              <a:buNone/>
            </a:pPr>
            <a:r>
              <a:rPr lang="en-US" sz="4800" dirty="0"/>
              <a:t>W</a:t>
            </a:r>
            <a:r>
              <a:rPr lang="en-US" sz="4800" dirty="0" smtClean="0"/>
              <a:t>earing the proper clothing and equipment is very important when carving stone. </a:t>
            </a:r>
            <a:endParaRPr lang="en-US" sz="4800" dirty="0"/>
          </a:p>
        </p:txBody>
      </p:sp>
    </p:spTree>
    <p:extLst>
      <p:ext uri="{BB962C8B-B14F-4D97-AF65-F5344CB8AC3E}">
        <p14:creationId xmlns:p14="http://schemas.microsoft.com/office/powerpoint/2010/main" val="95497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 Granite: Step by Step</a:t>
            </a:r>
            <a:endParaRPr lang="en-US" dirty="0"/>
          </a:p>
        </p:txBody>
      </p:sp>
      <p:sp>
        <p:nvSpPr>
          <p:cNvPr id="3" name="Content Placeholder 2"/>
          <p:cNvSpPr>
            <a:spLocks noGrp="1"/>
          </p:cNvSpPr>
          <p:nvPr>
            <p:ph idx="1"/>
          </p:nvPr>
        </p:nvSpPr>
        <p:spPr/>
        <p:txBody>
          <a:bodyPr/>
          <a:lstStyle/>
          <a:p>
            <a:r>
              <a:rPr lang="en-US" dirty="0" smtClean="0"/>
              <a:t>Step 4:  Take a pencil or crayon and mark the excess area of the granite that you will want to eliminate. </a:t>
            </a:r>
          </a:p>
          <a:p>
            <a:endParaRPr lang="en-US" dirty="0"/>
          </a:p>
          <a:p>
            <a:r>
              <a:rPr lang="en-US" dirty="0" smtClean="0"/>
              <a:t>Step 5: With a grinder saw you can remove large chunks of the granite. The sculptor may saw off entire sections of the granite or make smaller cuts to later hammer out. </a:t>
            </a:r>
          </a:p>
          <a:p>
            <a:endParaRPr lang="en-US" dirty="0"/>
          </a:p>
          <a:p>
            <a:r>
              <a:rPr lang="en-US" dirty="0" smtClean="0"/>
              <a:t>Step 6: The sculptor will then  use a carbide-tipped chisel and hammer to remove smaller pieces of the rock. </a:t>
            </a:r>
          </a:p>
          <a:p>
            <a:endParaRPr lang="en-US" dirty="0"/>
          </a:p>
          <a:p>
            <a:endParaRPr lang="en-US" dirty="0"/>
          </a:p>
        </p:txBody>
      </p:sp>
      <p:pic>
        <p:nvPicPr>
          <p:cNvPr id="5" name="Picture 2" descr="C:\Users\sara.branch\Desktop\OLD DESKTOP\Masterscourses\1Independentstudy\artistforsymposium\boyd\clip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8600"/>
            <a:ext cx="1828800" cy="14037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17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 Granite: Step by Step</a:t>
            </a:r>
            <a:endParaRPr lang="en-US" dirty="0"/>
          </a:p>
        </p:txBody>
      </p:sp>
      <p:sp>
        <p:nvSpPr>
          <p:cNvPr id="3" name="Content Placeholder 2"/>
          <p:cNvSpPr>
            <a:spLocks noGrp="1"/>
          </p:cNvSpPr>
          <p:nvPr>
            <p:ph idx="1"/>
          </p:nvPr>
        </p:nvSpPr>
        <p:spPr/>
        <p:txBody>
          <a:bodyPr/>
          <a:lstStyle/>
          <a:p>
            <a:r>
              <a:rPr lang="en-US" dirty="0" smtClean="0"/>
              <a:t>Step 7: Once areas of the granite are removed the sculptor can shape the stone using claws, rasps and files. </a:t>
            </a:r>
          </a:p>
          <a:p>
            <a:endParaRPr lang="en-US" dirty="0"/>
          </a:p>
          <a:p>
            <a:r>
              <a:rPr lang="en-US" dirty="0" smtClean="0"/>
              <a:t>Step 8: The final step is to sand the sculpture. The trick is to start with coarser grades of sand paper and  eventually end with the finer sand paper. Each grades eliminate the marks from the  previous coarser grade of sand paper. </a:t>
            </a:r>
            <a:endParaRPr lang="en-US" dirty="0"/>
          </a:p>
        </p:txBody>
      </p:sp>
      <p:pic>
        <p:nvPicPr>
          <p:cNvPr id="5" name="Picture 4" descr="C:\Users\sara.branch\Desktop\OLD DESKTOP\Masterscourses\1Independentstudy\artistforsymposium\agnessa\2-42-agnessa_petrova_working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555688"/>
            <a:ext cx="1457325" cy="1943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4" descr="C:\Users\sara.branch\Desktop\OLD DESKTOP\Masterscourses\1Independentstudy\artistforsymposium\Radoslav\150-sultov_20111128_2011_benq_05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42757"/>
            <a:ext cx="2209800" cy="21689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07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Artists:</a:t>
            </a:r>
            <a:endParaRPr lang="en-US" dirty="0"/>
          </a:p>
        </p:txBody>
      </p:sp>
      <p:sp>
        <p:nvSpPr>
          <p:cNvPr id="3" name="Content Placeholder 2"/>
          <p:cNvSpPr>
            <a:spLocks noGrp="1"/>
          </p:cNvSpPr>
          <p:nvPr>
            <p:ph idx="1"/>
          </p:nvPr>
        </p:nvSpPr>
        <p:spPr/>
        <p:txBody>
          <a:bodyPr>
            <a:normAutofit/>
          </a:bodyPr>
          <a:lstStyle/>
          <a:p>
            <a:r>
              <a:rPr lang="en-US" sz="4000" dirty="0" smtClean="0"/>
              <a:t>Jim Boyd- Hampton, New Brunswick</a:t>
            </a:r>
          </a:p>
          <a:p>
            <a:r>
              <a:rPr lang="en-US" sz="4000" dirty="0" smtClean="0"/>
              <a:t>Hiroyuki- Osaka, Japan</a:t>
            </a:r>
          </a:p>
          <a:p>
            <a:r>
              <a:rPr lang="en-US" sz="4000" dirty="0" smtClean="0"/>
              <a:t>Jhon Gogaberishville-  Vani, Georgia</a:t>
            </a:r>
          </a:p>
          <a:p>
            <a:r>
              <a:rPr lang="en-US" sz="4000" dirty="0" smtClean="0"/>
              <a:t>Jo Kley- Ulm, Germany</a:t>
            </a:r>
          </a:p>
          <a:p>
            <a:r>
              <a:rPr lang="en-US" sz="4000" dirty="0" smtClean="0"/>
              <a:t>Agnessa Petrova- Bulgaria</a:t>
            </a:r>
          </a:p>
          <a:p>
            <a:r>
              <a:rPr lang="en-US" sz="4000" dirty="0" err="1" smtClean="0"/>
              <a:t>Radoslav</a:t>
            </a:r>
            <a:r>
              <a:rPr lang="en-US" sz="4000" dirty="0" smtClean="0"/>
              <a:t>- Bulgaria</a:t>
            </a:r>
            <a:endParaRPr lang="en-US" sz="4000" dirty="0"/>
          </a:p>
        </p:txBody>
      </p:sp>
    </p:spTree>
    <p:extLst>
      <p:ext uri="{BB962C8B-B14F-4D97-AF65-F5344CB8AC3E}">
        <p14:creationId xmlns:p14="http://schemas.microsoft.com/office/powerpoint/2010/main" val="149353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 Jim Boyd</a:t>
            </a:r>
            <a:endParaRPr lang="en-US" dirty="0"/>
          </a:p>
        </p:txBody>
      </p:sp>
      <p:sp>
        <p:nvSpPr>
          <p:cNvPr id="3" name="Content Placeholder 2"/>
          <p:cNvSpPr>
            <a:spLocks noGrp="1"/>
          </p:cNvSpPr>
          <p:nvPr>
            <p:ph idx="1"/>
          </p:nvPr>
        </p:nvSpPr>
        <p:spPr>
          <a:xfrm>
            <a:off x="492937" y="1447800"/>
            <a:ext cx="8229600" cy="4525963"/>
          </a:xfrm>
        </p:spPr>
        <p:txBody>
          <a:bodyPr>
            <a:noAutofit/>
          </a:bodyPr>
          <a:lstStyle/>
          <a:p>
            <a:r>
              <a:rPr lang="en-US" sz="2000" dirty="0" smtClean="0"/>
              <a:t>48 years old</a:t>
            </a:r>
          </a:p>
          <a:p>
            <a:r>
              <a:rPr lang="en-US" sz="2000" dirty="0" smtClean="0"/>
              <a:t>From Hampton, New Brunswick </a:t>
            </a:r>
          </a:p>
          <a:p>
            <a:r>
              <a:rPr lang="en-US" sz="2000" dirty="0" smtClean="0"/>
              <a:t>BFA Major in Sculpture from N.S.C.A.D. in Halifax</a:t>
            </a:r>
          </a:p>
          <a:p>
            <a:r>
              <a:rPr lang="en-US" sz="2000" dirty="0" smtClean="0"/>
              <a:t>BED from University of New Brunswick</a:t>
            </a:r>
          </a:p>
          <a:p>
            <a:r>
              <a:rPr lang="en-US" sz="2000" dirty="0" smtClean="0"/>
              <a:t>Participated in </a:t>
            </a:r>
            <a:r>
              <a:rPr lang="en-US" sz="2000" dirty="0" err="1" smtClean="0"/>
              <a:t>Schoodic</a:t>
            </a:r>
            <a:r>
              <a:rPr lang="en-US" sz="2000" dirty="0" smtClean="0"/>
              <a:t> (Maine) International Symposium in 2011</a:t>
            </a:r>
          </a:p>
          <a:p>
            <a:pPr marL="0" indent="0">
              <a:buNone/>
            </a:pPr>
            <a:endParaRPr lang="en-US" sz="2000" dirty="0" smtClean="0"/>
          </a:p>
          <a:p>
            <a:pPr marL="0" indent="0">
              <a:buNone/>
            </a:pPr>
            <a:r>
              <a:rPr lang="en-US" dirty="0" smtClean="0"/>
              <a:t>“ My studio in Hampton is not set up for such large scale work so I found it very liberating to work big for a change. One of the things I liked about participating in a symposium was that I was focused everyday on stone carving. The menial tasks that one is often distracted by when living at home were swept aside for six weeks.” – Jim Boyd</a:t>
            </a:r>
            <a:endParaRPr lang="en-US" dirty="0"/>
          </a:p>
        </p:txBody>
      </p:sp>
      <p:pic>
        <p:nvPicPr>
          <p:cNvPr id="1026" name="Picture 2" descr="C:\Users\sara.branch\Desktop\OLD DESKTOP\Masterscourses\1Independentstudy\artistforsymposium\boyd\bio_w_jimboy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322" y="609600"/>
            <a:ext cx="3450265" cy="1371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64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a:t>
            </a:r>
            <a:r>
              <a:rPr lang="en-US" dirty="0"/>
              <a:t>Jim Boyd</a:t>
            </a:r>
          </a:p>
        </p:txBody>
      </p:sp>
      <p:pic>
        <p:nvPicPr>
          <p:cNvPr id="3" name="Picture 2" descr="C:\Users\sara.branch\Desktop\OLD DESKTOP\Masterscourses\1Independentstudy\artistforsymposium\boyd\c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00400"/>
            <a:ext cx="2395028" cy="218988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4" name="Picture 2" descr="C:\Users\sara.branch\Desktop\OLD DESKTOP\Masterscourses\1Independentstudy\artistforsymposium\boyd\clip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512" y="304800"/>
            <a:ext cx="3114978" cy="23909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5" name="Picture 3" descr="C:\Users\sara.branch\Desktop\OLD DESKTOP\Masterscourses\1Independentstudy\artistforsymposium\boyd\clip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2630359" cy="4314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ara.branch\Desktop\OLD DESKTOP\Masterscourses\1Independentstudy\artistforsymposium\boyd\clip_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848437"/>
            <a:ext cx="2743200" cy="36538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26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Hiroyuki</a:t>
            </a:r>
            <a:endParaRPr lang="en-US" dirty="0"/>
          </a:p>
        </p:txBody>
      </p:sp>
      <p:sp>
        <p:nvSpPr>
          <p:cNvPr id="3" name="Content Placeholder 2"/>
          <p:cNvSpPr>
            <a:spLocks noGrp="1"/>
          </p:cNvSpPr>
          <p:nvPr>
            <p:ph idx="1"/>
          </p:nvPr>
        </p:nvSpPr>
        <p:spPr/>
        <p:txBody>
          <a:bodyPr>
            <a:normAutofit lnSpcReduction="10000"/>
          </a:bodyPr>
          <a:lstStyle/>
          <a:p>
            <a:r>
              <a:rPr lang="en-US" dirty="0" smtClean="0"/>
              <a:t>49 years old</a:t>
            </a:r>
          </a:p>
          <a:p>
            <a:r>
              <a:rPr lang="en-US" dirty="0" smtClean="0"/>
              <a:t>Born in Osaka, Japan</a:t>
            </a:r>
          </a:p>
          <a:p>
            <a:r>
              <a:rPr lang="en-US" dirty="0" smtClean="0"/>
              <a:t>Graduated from Osaka University of the Arts</a:t>
            </a:r>
          </a:p>
          <a:p>
            <a:r>
              <a:rPr lang="en-US" dirty="0" smtClean="0"/>
              <a:t>Sculptor and Professor at Tokyo </a:t>
            </a:r>
            <a:r>
              <a:rPr lang="en-US" dirty="0" err="1" smtClean="0"/>
              <a:t>Gakugei</a:t>
            </a:r>
            <a:r>
              <a:rPr lang="en-US" dirty="0" smtClean="0"/>
              <a:t> University</a:t>
            </a:r>
          </a:p>
          <a:p>
            <a:r>
              <a:rPr lang="en-US" dirty="0" smtClean="0"/>
              <a:t>Participated in 13 previous symposia</a:t>
            </a:r>
          </a:p>
          <a:p>
            <a:endParaRPr lang="en-US" dirty="0"/>
          </a:p>
          <a:p>
            <a:pPr marL="0" indent="0">
              <a:buNone/>
            </a:pPr>
            <a:r>
              <a:rPr lang="en-US" dirty="0" smtClean="0"/>
              <a:t>“I am very much interested in Saint John and the East Coast in Canada. Grand land and sea, and the wind of the ground will certainly suit the concept of my sculpture. My sculpture is expressing time. My sculpture will make the scenery of ancient Saint John imagine exceeding space-time far.”- Hiroyuki</a:t>
            </a:r>
            <a:endParaRPr lang="en-US" dirty="0"/>
          </a:p>
        </p:txBody>
      </p:sp>
      <p:pic>
        <p:nvPicPr>
          <p:cNvPr id="4098" name="Picture 2" descr="C:\Users\sara.branch\Desktop\OLD DESKTOP\Masterscourses\1Independentstudy\artistforsymposium\Hiroyuki\bio_w_hiroyu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6327"/>
            <a:ext cx="4300538" cy="17148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77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Hiroyuki</a:t>
            </a:r>
            <a:endParaRPr lang="en-US" dirty="0"/>
          </a:p>
        </p:txBody>
      </p:sp>
      <p:pic>
        <p:nvPicPr>
          <p:cNvPr id="5122" name="Picture 2" descr="C:\Users\sara.branch\Desktop\OLD DESKTOP\Masterscourses\1Independentstudy\artistforsymposium\Hiroyuki\133-083_asano_740-4051_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82" y="1600200"/>
            <a:ext cx="3149600" cy="2362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3" name="Picture 3" descr="C:\Users\sara.branch\Desktop\OLD DESKTOP\Masterscourses\1Independentstudy\artistforsymposium\Hiroyuki\133-asano_m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600200"/>
            <a:ext cx="3124200" cy="23431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4" name="Picture 4" descr="C:\Users\sara.branch\Desktop\OLD DESKTOP\Masterscourses\1Independentstudy\artistforsymposium\Hiroyuki\133-hiroyuki_asano_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445" y="4114800"/>
            <a:ext cx="3138055" cy="23535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Sculpture Symposium</a:t>
            </a:r>
            <a:endParaRPr lang="en-US" dirty="0"/>
          </a:p>
        </p:txBody>
      </p:sp>
      <p:sp>
        <p:nvSpPr>
          <p:cNvPr id="3" name="Content Placeholder 2"/>
          <p:cNvSpPr>
            <a:spLocks noGrp="1"/>
          </p:cNvSpPr>
          <p:nvPr>
            <p:ph idx="1"/>
          </p:nvPr>
        </p:nvSpPr>
        <p:spPr/>
        <p:txBody>
          <a:bodyPr/>
          <a:lstStyle/>
          <a:p>
            <a:r>
              <a:rPr lang="en-US" dirty="0" smtClean="0"/>
              <a:t>The symposium will take place from August 2</a:t>
            </a:r>
            <a:r>
              <a:rPr lang="en-US" baseline="30000" dirty="0" smtClean="0"/>
              <a:t>nd</a:t>
            </a:r>
            <a:r>
              <a:rPr lang="en-US" dirty="0" smtClean="0"/>
              <a:t>, 2012 to September 15</a:t>
            </a:r>
            <a:r>
              <a:rPr lang="en-US" baseline="30000" dirty="0" smtClean="0"/>
              <a:t>th</a:t>
            </a:r>
            <a:r>
              <a:rPr lang="en-US" dirty="0" smtClean="0"/>
              <a:t>, 2012.</a:t>
            </a:r>
          </a:p>
          <a:p>
            <a:pPr marL="0" indent="0">
              <a:buNone/>
            </a:pPr>
            <a:endParaRPr lang="en-US" dirty="0" smtClean="0"/>
          </a:p>
          <a:p>
            <a:r>
              <a:rPr lang="en-US" dirty="0" smtClean="0"/>
              <a:t>Six skilled artists were chosen from around the world to travel to Saint John to sculpt New Brunswick granite into works of art!</a:t>
            </a:r>
          </a:p>
          <a:p>
            <a:pPr marL="0" indent="0">
              <a:buNone/>
            </a:pPr>
            <a:endParaRPr lang="en-US" dirty="0" smtClean="0"/>
          </a:p>
          <a:p>
            <a:r>
              <a:rPr lang="en-US" dirty="0" smtClean="0"/>
              <a:t>The public is encouraged to visit the sculpting site at the Coast Guard station on the Saint John waterfront to watch the sculptors as they create permanent works of art for the Saint John and surrounding areas. </a:t>
            </a:r>
          </a:p>
        </p:txBody>
      </p:sp>
    </p:spTree>
    <p:extLst>
      <p:ext uri="{BB962C8B-B14F-4D97-AF65-F5344CB8AC3E}">
        <p14:creationId xmlns:p14="http://schemas.microsoft.com/office/powerpoint/2010/main" val="3770544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Jhon Gogaberishville</a:t>
            </a:r>
            <a:endParaRPr lang="en-US" dirty="0"/>
          </a:p>
        </p:txBody>
      </p:sp>
      <p:sp>
        <p:nvSpPr>
          <p:cNvPr id="3" name="Content Placeholder 2"/>
          <p:cNvSpPr>
            <a:spLocks noGrp="1"/>
          </p:cNvSpPr>
          <p:nvPr>
            <p:ph idx="1"/>
          </p:nvPr>
        </p:nvSpPr>
        <p:spPr>
          <a:xfrm>
            <a:off x="533400" y="1524000"/>
            <a:ext cx="6400800" cy="4648200"/>
          </a:xfrm>
        </p:spPr>
        <p:txBody>
          <a:bodyPr/>
          <a:lstStyle/>
          <a:p>
            <a:r>
              <a:rPr lang="en-US" dirty="0" smtClean="0"/>
              <a:t>58 years old</a:t>
            </a:r>
          </a:p>
          <a:p>
            <a:r>
              <a:rPr lang="en-US" dirty="0" smtClean="0"/>
              <a:t>Born n Vani, Georgia</a:t>
            </a:r>
          </a:p>
          <a:p>
            <a:r>
              <a:rPr lang="en-US" dirty="0" smtClean="0"/>
              <a:t>Attended the Tbilisi State Academy of Fine Arts</a:t>
            </a:r>
          </a:p>
          <a:p>
            <a:r>
              <a:rPr lang="en-US" dirty="0" smtClean="0"/>
              <a:t>Participated in 40 previous symposia</a:t>
            </a:r>
          </a:p>
          <a:p>
            <a:endParaRPr lang="en-US" dirty="0"/>
          </a:p>
          <a:p>
            <a:pPr marL="0" indent="0">
              <a:buNone/>
            </a:pPr>
            <a:r>
              <a:rPr lang="en-US" dirty="0" smtClean="0"/>
              <a:t>“Symposiums for me is a live creative process, where you get different cultural acquaintance.” </a:t>
            </a:r>
          </a:p>
          <a:p>
            <a:pPr marL="0" indent="0">
              <a:buNone/>
            </a:pPr>
            <a:r>
              <a:rPr lang="en-US" dirty="0" smtClean="0"/>
              <a:t> -Jhon Gogaberishville</a:t>
            </a:r>
            <a:endParaRPr lang="en-US" dirty="0"/>
          </a:p>
        </p:txBody>
      </p:sp>
      <p:pic>
        <p:nvPicPr>
          <p:cNvPr id="2051" name="Picture 3" descr="C:\Users\sara.branch\Desktop\OLD DESKTOP\Masterscourses\1Independentstudy\artistforsymposium\gogaberishvili\bio-Jhon-Gogaberishvili-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891" y="4343400"/>
            <a:ext cx="2190750" cy="21907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3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Artists- Jhon Gogaberishville</a:t>
            </a:r>
          </a:p>
        </p:txBody>
      </p:sp>
      <p:pic>
        <p:nvPicPr>
          <p:cNvPr id="6146" name="Picture 2" descr="C:\Users\sara.branch\Desktop\OLD DESKTOP\Masterscourses\1Independentstudy\artistforsymposium\gogaberishvili\art-travel-white-granite-9x1-20x1-30m-boryeong-city-south-korea-2008-yea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2571750" cy="3429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47" name="Picture 3" descr="C:\Users\sara.branch\Desktop\OLD DESKTOP\Masterscourses\1Independentstudy\artistforsymposium\gogaberishvili\the-islands-of-maine-granite-basalt-and-bronze5-5x6x8m-maine-usa-2009-year_re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502" y="2319823"/>
            <a:ext cx="3244132" cy="24330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48" name="Picture 4" descr="C:\Users\sara.branch\Desktop\OLD DESKTOP\Masterscourses\1Independentstudy\artistforsymposium\gogaberishvili\ninth-wave-alanyaturkey-2010-y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870364"/>
            <a:ext cx="2286000" cy="3429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1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Jo Kley</a:t>
            </a:r>
            <a:endParaRPr lang="en-US" dirty="0"/>
          </a:p>
        </p:txBody>
      </p:sp>
      <p:sp>
        <p:nvSpPr>
          <p:cNvPr id="3" name="Content Placeholder 2"/>
          <p:cNvSpPr>
            <a:spLocks noGrp="1"/>
          </p:cNvSpPr>
          <p:nvPr>
            <p:ph idx="1"/>
          </p:nvPr>
        </p:nvSpPr>
        <p:spPr/>
        <p:txBody>
          <a:bodyPr/>
          <a:lstStyle/>
          <a:p>
            <a:r>
              <a:rPr lang="en-US" dirty="0" smtClean="0"/>
              <a:t>48 years old</a:t>
            </a:r>
          </a:p>
          <a:p>
            <a:r>
              <a:rPr lang="en-US" dirty="0" smtClean="0"/>
              <a:t>Born in Ulm, Germany</a:t>
            </a:r>
          </a:p>
          <a:p>
            <a:r>
              <a:rPr lang="en-US" dirty="0" smtClean="0"/>
              <a:t>Doctor of Liberal Arts student at University of </a:t>
            </a:r>
            <a:r>
              <a:rPr lang="en-US" dirty="0" err="1" smtClean="0"/>
              <a:t>Pecs</a:t>
            </a:r>
            <a:r>
              <a:rPr lang="en-US" dirty="0" smtClean="0"/>
              <a:t> in Hungary</a:t>
            </a:r>
          </a:p>
          <a:p>
            <a:r>
              <a:rPr lang="en-US" dirty="0" smtClean="0"/>
              <a:t>Participated in 35 previous symposia</a:t>
            </a:r>
          </a:p>
          <a:p>
            <a:endParaRPr lang="en-US" dirty="0"/>
          </a:p>
          <a:p>
            <a:pPr marL="0" indent="0">
              <a:buNone/>
            </a:pPr>
            <a:r>
              <a:rPr lang="en-US" dirty="0" smtClean="0"/>
              <a:t>“I am fascinated by the classical works of Michelangelo, Bernini or Thorwaldsen, yet also by the early works of Ancient Greece, whose evocative mythological layers often provide the inspirational materials of my (stony) dreams and work of classical deities.” – Jo Kley</a:t>
            </a:r>
          </a:p>
        </p:txBody>
      </p:sp>
      <p:pic>
        <p:nvPicPr>
          <p:cNvPr id="7170" name="Picture 2" descr="C:\Users\sara.branch\Desktop\OLD DESKTOP\Masterscourses\1Independentstudy\artistforsymposium\Jo Kley\bio_w_jok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1951"/>
            <a:ext cx="4114800" cy="16357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58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Jo Kley</a:t>
            </a:r>
            <a:endParaRPr lang="en-US" dirty="0"/>
          </a:p>
        </p:txBody>
      </p:sp>
      <p:pic>
        <p:nvPicPr>
          <p:cNvPr id="8194" name="Picture 2" descr="C:\Users\sara.branch\Desktop\OLD DESKTOP\Masterscourses\1Independentstudy\artistforsymposium\Jo Kley\helix_2009_germany_dolomite_460_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912936" cy="3886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5" name="Picture 3" descr="C:\Users\sara.branch\Desktop\OLD DESKTOP\Masterscourses\1Independentstudy\artistforsymposium\Jo Kley\25-jo_kley_at_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024" y="1858295"/>
            <a:ext cx="2359467" cy="35407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6" name="Picture 4" descr="C:\Users\sara.branch\Desktop\OLD DESKTOP\Masterscourses\1Independentstudy\artistforsymposium\Jo Kley\sullivan_tower_2007_usa_granite_510_cm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02089"/>
            <a:ext cx="2438400" cy="32531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500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Agnessa </a:t>
            </a:r>
            <a:endParaRPr lang="en-US" dirty="0"/>
          </a:p>
        </p:txBody>
      </p:sp>
      <p:sp>
        <p:nvSpPr>
          <p:cNvPr id="3" name="Content Placeholder 2"/>
          <p:cNvSpPr>
            <a:spLocks noGrp="1"/>
          </p:cNvSpPr>
          <p:nvPr>
            <p:ph idx="1"/>
          </p:nvPr>
        </p:nvSpPr>
        <p:spPr/>
        <p:txBody>
          <a:bodyPr>
            <a:normAutofit lnSpcReduction="10000"/>
          </a:bodyPr>
          <a:lstStyle/>
          <a:p>
            <a:r>
              <a:rPr lang="en-US" dirty="0" smtClean="0"/>
              <a:t>44 years old</a:t>
            </a:r>
          </a:p>
          <a:p>
            <a:r>
              <a:rPr lang="en-US" dirty="0" smtClean="0"/>
              <a:t>Born in Bulgaria</a:t>
            </a:r>
          </a:p>
          <a:p>
            <a:r>
              <a:rPr lang="en-US" dirty="0" smtClean="0"/>
              <a:t>PhD in Art History from the Fine Art Academy in Sofia, Bulgaria</a:t>
            </a:r>
          </a:p>
          <a:p>
            <a:r>
              <a:rPr lang="en-US" dirty="0" smtClean="0"/>
              <a:t>Involved in many painting and sculpting projects and exhibitions</a:t>
            </a:r>
            <a:endParaRPr lang="en-US" dirty="0"/>
          </a:p>
          <a:p>
            <a:r>
              <a:rPr lang="en-US" dirty="0" smtClean="0"/>
              <a:t>Previously participated in 16 sculpture symposia</a:t>
            </a:r>
          </a:p>
          <a:p>
            <a:endParaRPr lang="en-US" dirty="0"/>
          </a:p>
          <a:p>
            <a:pPr marL="0" indent="0">
              <a:buNone/>
            </a:pPr>
            <a:r>
              <a:rPr lang="en-US" dirty="0" smtClean="0"/>
              <a:t>“I am always excited about the raw power of stone. Also the work with granite often send me back in the time, when this hard, solid and durable material was moving fiery lava, having an enormous energy. All the energy of the hot lave is kept in this raw material, exiting with its frozen Beauty and Power.” – Agnessa Petrova </a:t>
            </a:r>
            <a:endParaRPr lang="en-US" dirty="0"/>
          </a:p>
        </p:txBody>
      </p:sp>
      <p:pic>
        <p:nvPicPr>
          <p:cNvPr id="9218" name="Picture 2" descr="C:\Users\sara.branch\Desktop\OLD DESKTOP\Masterscourses\1Independentstudy\artistforsymposium\agnessa\bio_w_agnes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33400"/>
            <a:ext cx="4025310" cy="1600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62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Agnessa Petrova</a:t>
            </a:r>
            <a:endParaRPr lang="en-US" dirty="0"/>
          </a:p>
        </p:txBody>
      </p:sp>
      <p:pic>
        <p:nvPicPr>
          <p:cNvPr id="10242" name="Picture 2" descr="C:\Users\sara.branch\Desktop\OLD DESKTOP\Masterscourses\1Independentstudy\artistforsymposium\agnessa\2-spain-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47850"/>
            <a:ext cx="2686050" cy="3581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43" name="Picture 3" descr="C:\Users\sara.branch\Desktop\OLD DESKTOP\Masterscourses\1Independentstudy\artistforsymposium\agnessa\2-austria_2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514600"/>
            <a:ext cx="2590800" cy="1943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44" name="Picture 4" descr="C:\Users\sara.branch\Desktop\OLD DESKTOP\Masterscourses\1Independentstudy\artistforsymposium\agnessa\2-42-agnessa_petrova_worki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695450"/>
            <a:ext cx="2914650" cy="3886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65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Radoslav</a:t>
            </a:r>
            <a:endParaRPr lang="en-US" dirty="0"/>
          </a:p>
        </p:txBody>
      </p:sp>
      <p:sp>
        <p:nvSpPr>
          <p:cNvPr id="3" name="Content Placeholder 2"/>
          <p:cNvSpPr>
            <a:spLocks noGrp="1"/>
          </p:cNvSpPr>
          <p:nvPr>
            <p:ph idx="1"/>
          </p:nvPr>
        </p:nvSpPr>
        <p:spPr/>
        <p:txBody>
          <a:bodyPr/>
          <a:lstStyle/>
          <a:p>
            <a:r>
              <a:rPr lang="en-US" dirty="0" smtClean="0"/>
              <a:t>35 years old</a:t>
            </a:r>
          </a:p>
          <a:p>
            <a:r>
              <a:rPr lang="en-US" dirty="0" smtClean="0"/>
              <a:t>Born in Bulgaria</a:t>
            </a:r>
          </a:p>
          <a:p>
            <a:r>
              <a:rPr lang="en-US" dirty="0" smtClean="0"/>
              <a:t>Master of Fine Arts in Sculpture from the National Academy of Fine Art in Sofia, Bulgaria</a:t>
            </a:r>
          </a:p>
          <a:p>
            <a:r>
              <a:rPr lang="en-US" dirty="0" smtClean="0"/>
              <a:t>Participated in 8 international symposia</a:t>
            </a:r>
          </a:p>
          <a:p>
            <a:pPr marL="0" indent="0">
              <a:buNone/>
            </a:pPr>
            <a:endParaRPr lang="en-US" dirty="0" smtClean="0"/>
          </a:p>
          <a:p>
            <a:pPr marL="0" indent="0">
              <a:buNone/>
            </a:pPr>
            <a:r>
              <a:rPr lang="en-US" dirty="0" smtClean="0"/>
              <a:t>“I’d be delighted to take part in the Saint John sculpture symposium. I find the ambiance of the waterfront symposium work placement as well as the structure and history of the granite rock material very inspiring.” – Radoslav</a:t>
            </a:r>
            <a:endParaRPr lang="en-US" dirty="0"/>
          </a:p>
        </p:txBody>
      </p:sp>
      <p:pic>
        <p:nvPicPr>
          <p:cNvPr id="11266" name="Picture 2" descr="C:\Users\sara.branch\Desktop\OLD DESKTOP\Masterscourses\1Independentstudy\artistforsymposium\Radoslav\bio_w-Radoslav-Sult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
            <a:ext cx="4157663" cy="16528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09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Artists- Radoslav</a:t>
            </a:r>
            <a:endParaRPr lang="en-US" dirty="0"/>
          </a:p>
        </p:txBody>
      </p:sp>
      <p:pic>
        <p:nvPicPr>
          <p:cNvPr id="12290" name="Picture 2" descr="C:\Users\sara.branch\Desktop\OLD DESKTOP\Masterscourses\1Independentstudy\artistforsymposium\Radoslav\c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15787"/>
            <a:ext cx="3352800" cy="50459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291" name="Picture 3" descr="C:\Users\sara.branch\Desktop\OLD DESKTOP\Masterscourses\1Independentstudy\artistforsymposium\Radoslav\clip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118" y="342035"/>
            <a:ext cx="3716482" cy="27873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292" name="Picture 4" descr="C:\Users\sara.branch\Desktop\OLD DESKTOP\Masterscourses\1Independentstudy\artistforsymposium\Radoslav\150-sultov_20111128_2011_benq_05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856" y="3276600"/>
            <a:ext cx="3347005" cy="32851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74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2012</a:t>
            </a:r>
            <a:endParaRPr lang="en-US" dirty="0"/>
          </a:p>
        </p:txBody>
      </p:sp>
      <p:sp>
        <p:nvSpPr>
          <p:cNvPr id="3" name="Title 2"/>
          <p:cNvSpPr>
            <a:spLocks noGrp="1"/>
          </p:cNvSpPr>
          <p:nvPr>
            <p:ph type="title"/>
          </p:nvPr>
        </p:nvSpPr>
        <p:spPr>
          <a:xfrm>
            <a:off x="0" y="4463568"/>
            <a:ext cx="9067800" cy="1251432"/>
          </a:xfrm>
        </p:spPr>
        <p:txBody>
          <a:bodyPr>
            <a:normAutofit fontScale="90000"/>
          </a:bodyPr>
          <a:lstStyle/>
          <a:p>
            <a:pPr algn="ctr"/>
            <a:r>
              <a:rPr lang="en-US" dirty="0" smtClean="0"/>
              <a:t/>
            </a:r>
            <a:br>
              <a:rPr lang="en-US" dirty="0" smtClean="0"/>
            </a:br>
            <a:r>
              <a:rPr lang="en-US" dirty="0" smtClean="0"/>
              <a:t>Be Part of the Sculpture Experience this Summer!</a:t>
            </a:r>
            <a:endParaRPr lang="en-US" dirty="0"/>
          </a:p>
        </p:txBody>
      </p:sp>
      <p:pic>
        <p:nvPicPr>
          <p:cNvPr id="13314" name="Picture 2" descr="C:\Users\sara.branch\Desktop\OLD DESKTOP\Masterscourses\1Independentstudy\artistforsymposium\Jo Kley\sky_palace_2005_duba_limestone_650_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2340000" cy="36682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99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2011-2012 New Brunswick International Sculpture Symposium Inc</a:t>
            </a:r>
            <a:r>
              <a:rPr lang="en-US" dirty="0" smtClean="0"/>
              <a:t>.</a:t>
            </a:r>
          </a:p>
          <a:p>
            <a:pPr marL="0" indent="0">
              <a:buNone/>
            </a:pPr>
            <a:r>
              <a:rPr lang="en-US" dirty="0" smtClean="0">
                <a:hlinkClick r:id="rId2"/>
              </a:rPr>
              <a:t>http://www.sculpturesaintjohn.com/</a:t>
            </a:r>
            <a:endParaRPr lang="en-US" dirty="0" smtClean="0"/>
          </a:p>
          <a:p>
            <a:pPr marL="0" indent="0">
              <a:buNone/>
            </a:pPr>
            <a:endParaRPr lang="en-US" dirty="0"/>
          </a:p>
          <a:p>
            <a:pPr marL="0" indent="0">
              <a:buNone/>
            </a:pPr>
            <a:r>
              <a:rPr lang="en-US" dirty="0" smtClean="0"/>
              <a:t>1999-2012 </a:t>
            </a:r>
            <a:r>
              <a:rPr lang="en-US" dirty="0"/>
              <a:t>Demand Media, Inc.</a:t>
            </a:r>
            <a:br>
              <a:rPr lang="en-US" dirty="0"/>
            </a:br>
            <a:r>
              <a:rPr lang="en-US" u="sng" dirty="0" smtClean="0">
                <a:hlinkClick r:id="rId3"/>
              </a:rPr>
              <a:t>http</a:t>
            </a:r>
            <a:r>
              <a:rPr lang="en-US" u="sng" dirty="0">
                <a:hlinkClick r:id="rId3"/>
              </a:rPr>
              <a:t>://</a:t>
            </a:r>
            <a:r>
              <a:rPr lang="en-US" u="sng" dirty="0" smtClean="0">
                <a:hlinkClick r:id="rId3"/>
              </a:rPr>
              <a:t>www.ehow.com/how_2056491_carve-using-granite-stone.html#ixzz1vAtCQjLe</a:t>
            </a:r>
            <a:endParaRPr lang="en-US" u="sng" dirty="0" smtClean="0"/>
          </a:p>
          <a:p>
            <a:pPr marL="0" indent="0">
              <a:buNone/>
            </a:pPr>
            <a:endParaRPr lang="en-US" u="sng" dirty="0"/>
          </a:p>
          <a:p>
            <a:pPr marL="0" indent="0">
              <a:buNone/>
            </a:pPr>
            <a:r>
              <a:rPr lang="en-US" u="sng" dirty="0" smtClean="0"/>
              <a:t>About Sara Branch:</a:t>
            </a:r>
          </a:p>
          <a:p>
            <a:pPr marL="0" indent="0">
              <a:buNone/>
            </a:pPr>
            <a:r>
              <a:rPr lang="en-US" dirty="0" smtClean="0"/>
              <a:t>Sara Branch is an elementary school teacher and a Masters in Education student. She created these slides as part of an independent study in Visual Literacy and Sculpture. It is hoped that this PowerPoint will provide audiences with some user friendly information about the symposium and the steps taken to carve granite. </a:t>
            </a:r>
            <a:endParaRPr lang="en-US" dirty="0"/>
          </a:p>
          <a:p>
            <a:pPr marL="0" indent="0">
              <a:buNone/>
            </a:pPr>
            <a:endParaRPr lang="en-US" dirty="0"/>
          </a:p>
        </p:txBody>
      </p:sp>
    </p:spTree>
    <p:extLst>
      <p:ext uri="{BB962C8B-B14F-4D97-AF65-F5344CB8AC3E}">
        <p14:creationId xmlns:p14="http://schemas.microsoft.com/office/powerpoint/2010/main" val="239507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1959- present</a:t>
            </a:r>
            <a:endParaRPr lang="en-US" dirty="0"/>
          </a:p>
        </p:txBody>
      </p:sp>
      <p:sp>
        <p:nvSpPr>
          <p:cNvPr id="3" name="Content Placeholder 2"/>
          <p:cNvSpPr>
            <a:spLocks noGrp="1"/>
          </p:cNvSpPr>
          <p:nvPr>
            <p:ph idx="1"/>
          </p:nvPr>
        </p:nvSpPr>
        <p:spPr/>
        <p:txBody>
          <a:bodyPr>
            <a:normAutofit/>
          </a:bodyPr>
          <a:lstStyle/>
          <a:p>
            <a:r>
              <a:rPr lang="en-US" dirty="0" smtClean="0"/>
              <a:t>First sculpture symposium in modern times was held in Austria in 1959.</a:t>
            </a:r>
          </a:p>
          <a:p>
            <a:pPr marL="0" indent="0">
              <a:buNone/>
            </a:pPr>
            <a:endParaRPr lang="en-US" dirty="0" smtClean="0"/>
          </a:p>
          <a:p>
            <a:r>
              <a:rPr lang="en-US" dirty="0" smtClean="0"/>
              <a:t>Since this time Sculptors have come together to create in places around the world. </a:t>
            </a:r>
          </a:p>
          <a:p>
            <a:pPr marL="0" indent="0">
              <a:buNone/>
            </a:pPr>
            <a:endParaRPr lang="en-US" dirty="0" smtClean="0"/>
          </a:p>
          <a:p>
            <a:r>
              <a:rPr lang="en-US" dirty="0" smtClean="0"/>
              <a:t>The Sculptors learn from other partici</a:t>
            </a:r>
            <a:r>
              <a:rPr lang="en-US" dirty="0"/>
              <a:t>p</a:t>
            </a:r>
            <a:r>
              <a:rPr lang="en-US" dirty="0" smtClean="0"/>
              <a:t>ating artists and from the symposium setting. </a:t>
            </a:r>
          </a:p>
          <a:p>
            <a:pPr marL="0" indent="0">
              <a:buNone/>
            </a:pPr>
            <a:endParaRPr lang="en-US" dirty="0" smtClean="0"/>
          </a:p>
          <a:p>
            <a:r>
              <a:rPr lang="en-US" dirty="0" smtClean="0"/>
              <a:t>This year (2012) the symposium is in Saint John, New Brunswick. </a:t>
            </a:r>
          </a:p>
          <a:p>
            <a:pPr marL="0" indent="0">
              <a:buNone/>
            </a:pPr>
            <a:endParaRPr lang="en-US" dirty="0" smtClean="0"/>
          </a:p>
        </p:txBody>
      </p:sp>
    </p:spTree>
    <p:extLst>
      <p:ext uri="{BB962C8B-B14F-4D97-AF65-F5344CB8AC3E}">
        <p14:creationId xmlns:p14="http://schemas.microsoft.com/office/powerpoint/2010/main" val="341382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1959- Present</a:t>
            </a:r>
            <a:endParaRPr lang="en-US" dirty="0"/>
          </a:p>
        </p:txBody>
      </p:sp>
      <p:sp>
        <p:nvSpPr>
          <p:cNvPr id="3" name="Content Placeholder 2"/>
          <p:cNvSpPr>
            <a:spLocks noGrp="1"/>
          </p:cNvSpPr>
          <p:nvPr>
            <p:ph idx="1"/>
          </p:nvPr>
        </p:nvSpPr>
        <p:spPr/>
        <p:txBody>
          <a:bodyPr/>
          <a:lstStyle/>
          <a:p>
            <a:r>
              <a:rPr lang="en-US" dirty="0"/>
              <a:t>This is a time for sculptors to learn new techniques and concepts as well as a time to learn about a new culture.</a:t>
            </a:r>
          </a:p>
          <a:p>
            <a:pPr marL="0" indent="0">
              <a:buNone/>
            </a:pPr>
            <a:endParaRPr lang="en-US" dirty="0"/>
          </a:p>
          <a:p>
            <a:r>
              <a:rPr lang="en-US" dirty="0"/>
              <a:t>The symposium encourages the public to get involved and to learn about sculptures and how to create public art.</a:t>
            </a:r>
          </a:p>
          <a:p>
            <a:endParaRPr lang="en-US" dirty="0"/>
          </a:p>
          <a:p>
            <a:r>
              <a:rPr lang="en-US" dirty="0"/>
              <a:t>By the end of the </a:t>
            </a:r>
            <a:r>
              <a:rPr lang="en-US" dirty="0" smtClean="0"/>
              <a:t>symposium, </a:t>
            </a:r>
            <a:r>
              <a:rPr lang="en-US" dirty="0"/>
              <a:t>the </a:t>
            </a:r>
            <a:r>
              <a:rPr lang="en-US" dirty="0" smtClean="0"/>
              <a:t>sculptures </a:t>
            </a:r>
            <a:r>
              <a:rPr lang="en-US" dirty="0"/>
              <a:t>that were created will become part </a:t>
            </a:r>
            <a:r>
              <a:rPr lang="en-US" dirty="0" smtClean="0"/>
              <a:t>a permanent part of </a:t>
            </a:r>
            <a:r>
              <a:rPr lang="en-US" dirty="0"/>
              <a:t>the community’s landscape. </a:t>
            </a:r>
          </a:p>
          <a:p>
            <a:pPr marL="0" indent="0">
              <a:buNone/>
            </a:pPr>
            <a:endParaRPr lang="en-US" dirty="0"/>
          </a:p>
        </p:txBody>
      </p:sp>
    </p:spTree>
    <p:extLst>
      <p:ext uri="{BB962C8B-B14F-4D97-AF65-F5344CB8AC3E}">
        <p14:creationId xmlns:p14="http://schemas.microsoft.com/office/powerpoint/2010/main" val="175281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Sculpting Material: Hamstead Quarry</a:t>
            </a:r>
            <a:endParaRPr lang="en-US" dirty="0"/>
          </a:p>
        </p:txBody>
      </p:sp>
      <p:sp>
        <p:nvSpPr>
          <p:cNvPr id="3" name="Content Placeholder 2"/>
          <p:cNvSpPr>
            <a:spLocks noGrp="1"/>
          </p:cNvSpPr>
          <p:nvPr>
            <p:ph idx="1"/>
          </p:nvPr>
        </p:nvSpPr>
        <p:spPr/>
        <p:txBody>
          <a:bodyPr/>
          <a:lstStyle/>
          <a:p>
            <a:r>
              <a:rPr lang="en-US" dirty="0" smtClean="0"/>
              <a:t>The sculptors will use local rock from the Hamstead Quarry.</a:t>
            </a:r>
          </a:p>
          <a:p>
            <a:pPr marL="0" indent="0">
              <a:buNone/>
            </a:pPr>
            <a:endParaRPr lang="en-US" dirty="0" smtClean="0"/>
          </a:p>
          <a:p>
            <a:r>
              <a:rPr lang="en-US" dirty="0" smtClean="0"/>
              <a:t>This New Brunswick quarry started producing granite in 1840.</a:t>
            </a:r>
          </a:p>
          <a:p>
            <a:pPr marL="0" indent="0">
              <a:buNone/>
            </a:pPr>
            <a:endParaRPr lang="en-US" dirty="0" smtClean="0"/>
          </a:p>
          <a:p>
            <a:r>
              <a:rPr lang="en-US" dirty="0" smtClean="0"/>
              <a:t>The stone is a fine grey granite and/or a pink granite</a:t>
            </a:r>
          </a:p>
          <a:p>
            <a:pPr marL="0" indent="0">
              <a:buNone/>
            </a:pPr>
            <a:endParaRPr lang="en-US" dirty="0" smtClean="0"/>
          </a:p>
          <a:p>
            <a:r>
              <a:rPr lang="en-US" dirty="0" smtClean="0"/>
              <a:t>This stone has been used to build bridges, buildings, and monuments in New Brunswick and beyond.  </a:t>
            </a:r>
          </a:p>
          <a:p>
            <a:endParaRPr lang="en-US" dirty="0"/>
          </a:p>
        </p:txBody>
      </p:sp>
    </p:spTree>
    <p:extLst>
      <p:ext uri="{BB962C8B-B14F-4D97-AF65-F5344CB8AC3E}">
        <p14:creationId xmlns:p14="http://schemas.microsoft.com/office/powerpoint/2010/main" val="311658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Sculpting Materials: Hamstead Quarry</a:t>
            </a:r>
            <a:endParaRPr lang="en-US" dirty="0"/>
          </a:p>
        </p:txBody>
      </p:sp>
      <p:sp>
        <p:nvSpPr>
          <p:cNvPr id="3" name="Content Placeholder 2"/>
          <p:cNvSpPr>
            <a:spLocks noGrp="1"/>
          </p:cNvSpPr>
          <p:nvPr>
            <p:ph idx="1"/>
          </p:nvPr>
        </p:nvSpPr>
        <p:spPr/>
        <p:txBody>
          <a:bodyPr/>
          <a:lstStyle/>
          <a:p>
            <a:r>
              <a:rPr lang="en-US" dirty="0" smtClean="0"/>
              <a:t>This stone was used in these Saint John structures: The Old Public Library, St. John the Baptist Church, Champlain monument, Old Penitentiary, Queens Square Centenary Church. </a:t>
            </a:r>
          </a:p>
          <a:p>
            <a:pPr marL="0" indent="0">
              <a:buNone/>
            </a:pPr>
            <a:endParaRPr lang="en-US" dirty="0" smtClean="0"/>
          </a:p>
          <a:p>
            <a:r>
              <a:rPr lang="en-US" dirty="0" smtClean="0"/>
              <a:t>Last worked in 1990’s. </a:t>
            </a:r>
            <a:endParaRPr lang="en-US" dirty="0"/>
          </a:p>
        </p:txBody>
      </p:sp>
      <p:pic>
        <p:nvPicPr>
          <p:cNvPr id="4" name="Picture 3" descr="http://www.sculpturesaintjohn.com/sculpturesj/wp-content/uploads/2011/09/P1020347-e1317213754926.jpg"/>
          <p:cNvPicPr/>
          <p:nvPr/>
        </p:nvPicPr>
        <p:blipFill>
          <a:blip r:embed="rId2" cstate="print"/>
          <a:srcRect/>
          <a:stretch>
            <a:fillRect/>
          </a:stretch>
        </p:blipFill>
        <p:spPr bwMode="auto">
          <a:xfrm>
            <a:off x="1752600" y="3752850"/>
            <a:ext cx="5638800" cy="2743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65400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Sculpting Materials: St. George Quarry</a:t>
            </a:r>
            <a:endParaRPr lang="en-US" dirty="0"/>
          </a:p>
        </p:txBody>
      </p:sp>
      <p:sp>
        <p:nvSpPr>
          <p:cNvPr id="3" name="Content Placeholder 2"/>
          <p:cNvSpPr>
            <a:spLocks noGrp="1"/>
          </p:cNvSpPr>
          <p:nvPr>
            <p:ph idx="1"/>
          </p:nvPr>
        </p:nvSpPr>
        <p:spPr>
          <a:xfrm>
            <a:off x="457200" y="1600200"/>
            <a:ext cx="6400800" cy="4876800"/>
          </a:xfrm>
        </p:spPr>
        <p:txBody>
          <a:bodyPr>
            <a:normAutofit fontScale="92500" lnSpcReduction="10000"/>
          </a:bodyPr>
          <a:lstStyle/>
          <a:p>
            <a:r>
              <a:rPr lang="en-US" dirty="0" smtClean="0"/>
              <a:t>Sculptors will use stone from St. George Quarry</a:t>
            </a:r>
          </a:p>
          <a:p>
            <a:endParaRPr lang="en-US" dirty="0" smtClean="0"/>
          </a:p>
          <a:p>
            <a:r>
              <a:rPr lang="en-US" dirty="0" smtClean="0"/>
              <a:t>Between 1872 and 1940 there were over 50 quarries operating in the St. George area.</a:t>
            </a:r>
          </a:p>
          <a:p>
            <a:pPr marL="0" indent="0">
              <a:buNone/>
            </a:pPr>
            <a:endParaRPr lang="en-US" dirty="0" smtClean="0"/>
          </a:p>
          <a:p>
            <a:r>
              <a:rPr lang="en-US" dirty="0" smtClean="0"/>
              <a:t>The red granite from these quarries ranges from light pink to deep red.</a:t>
            </a:r>
          </a:p>
          <a:p>
            <a:pPr marL="0" indent="0">
              <a:buNone/>
            </a:pPr>
            <a:endParaRPr lang="en-US" dirty="0" smtClean="0"/>
          </a:p>
          <a:p>
            <a:r>
              <a:rPr lang="en-US" dirty="0" smtClean="0"/>
              <a:t>Competition from European sources, large U.S </a:t>
            </a:r>
            <a:r>
              <a:rPr lang="en-US" dirty="0" err="1" smtClean="0"/>
              <a:t>Tarrifs</a:t>
            </a:r>
            <a:r>
              <a:rPr lang="en-US" dirty="0" smtClean="0"/>
              <a:t> in the early 1900s and the great depression deeply impacted the operations of these quarries.</a:t>
            </a:r>
          </a:p>
          <a:p>
            <a:pPr marL="0" indent="0">
              <a:buNone/>
            </a:pPr>
            <a:endParaRPr lang="en-US" dirty="0" smtClean="0"/>
          </a:p>
          <a:p>
            <a:r>
              <a:rPr lang="en-US" dirty="0" smtClean="0"/>
              <a:t>Operation ceased in the 1940’s. </a:t>
            </a:r>
          </a:p>
          <a:p>
            <a:endParaRPr lang="en-US" dirty="0" smtClean="0"/>
          </a:p>
          <a:p>
            <a:endParaRPr lang="en-US" dirty="0"/>
          </a:p>
        </p:txBody>
      </p:sp>
      <p:pic>
        <p:nvPicPr>
          <p:cNvPr id="4" name="Picture 3" descr="http://www.sculpturesaintjohn.com/sculpturesj/wp-content/uploads/2011/09/rockkeys.jpg"/>
          <p:cNvPicPr/>
          <p:nvPr/>
        </p:nvPicPr>
        <p:blipFill>
          <a:blip r:embed="rId2" cstate="print"/>
          <a:srcRect/>
          <a:stretch>
            <a:fillRect/>
          </a:stretch>
        </p:blipFill>
        <p:spPr bwMode="auto">
          <a:xfrm>
            <a:off x="6858000" y="2514600"/>
            <a:ext cx="1866899" cy="166947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69816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Sculpting Materials: St. George Quarry</a:t>
            </a:r>
            <a:endParaRPr lang="en-US" dirty="0"/>
          </a:p>
        </p:txBody>
      </p:sp>
      <p:sp>
        <p:nvSpPr>
          <p:cNvPr id="3" name="Content Placeholder 2"/>
          <p:cNvSpPr>
            <a:spLocks noGrp="1"/>
          </p:cNvSpPr>
          <p:nvPr>
            <p:ph idx="1"/>
          </p:nvPr>
        </p:nvSpPr>
        <p:spPr/>
        <p:txBody>
          <a:bodyPr/>
          <a:lstStyle/>
          <a:p>
            <a:r>
              <a:rPr lang="en-US" dirty="0" smtClean="0"/>
              <a:t>The stone being used in the sculpture symposium is from old grout piles that were created over a century ago, </a:t>
            </a:r>
            <a:endParaRPr lang="en-US" dirty="0"/>
          </a:p>
        </p:txBody>
      </p:sp>
      <p:pic>
        <p:nvPicPr>
          <p:cNvPr id="6" name="Picture 5" descr="http://www.sculpturesaintjohn.com/sculpturesj/wp-content/uploads/2011/09/020-e1317213625982.jpg"/>
          <p:cNvPicPr/>
          <p:nvPr/>
        </p:nvPicPr>
        <p:blipFill>
          <a:blip r:embed="rId2" cstate="print"/>
          <a:srcRect/>
          <a:stretch>
            <a:fillRect/>
          </a:stretch>
        </p:blipFill>
        <p:spPr bwMode="auto">
          <a:xfrm>
            <a:off x="1295400" y="2767444"/>
            <a:ext cx="6324600" cy="302375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10894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 about Granite</a:t>
            </a:r>
            <a:endParaRPr lang="en-US" dirty="0"/>
          </a:p>
        </p:txBody>
      </p:sp>
      <p:sp>
        <p:nvSpPr>
          <p:cNvPr id="3" name="Content Placeholder 2"/>
          <p:cNvSpPr>
            <a:spLocks noGrp="1"/>
          </p:cNvSpPr>
          <p:nvPr>
            <p:ph idx="1"/>
          </p:nvPr>
        </p:nvSpPr>
        <p:spPr/>
        <p:txBody>
          <a:bodyPr/>
          <a:lstStyle/>
          <a:p>
            <a:r>
              <a:rPr lang="en-US" dirty="0" smtClean="0"/>
              <a:t>Granite is one of the toughest kinds of igneous rocks.</a:t>
            </a:r>
          </a:p>
          <a:p>
            <a:pPr marL="0" indent="0">
              <a:buNone/>
            </a:pPr>
            <a:endParaRPr lang="en-US" dirty="0" smtClean="0"/>
          </a:p>
          <a:p>
            <a:r>
              <a:rPr lang="en-US" dirty="0" smtClean="0"/>
              <a:t>Granite is often called “monumental stone” because it is the most common rock used for sculpting monuments.</a:t>
            </a:r>
          </a:p>
          <a:p>
            <a:pPr marL="0" indent="0">
              <a:buNone/>
            </a:pPr>
            <a:endParaRPr lang="en-US" dirty="0" smtClean="0"/>
          </a:p>
          <a:p>
            <a:r>
              <a:rPr lang="en-US" dirty="0" smtClean="0"/>
              <a:t>The most widespread color of granite is gray.</a:t>
            </a:r>
          </a:p>
          <a:p>
            <a:pPr marL="0" indent="0">
              <a:buNone/>
            </a:pPr>
            <a:endParaRPr lang="en-US" dirty="0" smtClean="0"/>
          </a:p>
          <a:p>
            <a:r>
              <a:rPr lang="en-US" dirty="0" smtClean="0"/>
              <a:t>Granite can also be found in shades of pink, green and yellow.</a:t>
            </a:r>
          </a:p>
          <a:p>
            <a:pPr marL="0" indent="0">
              <a:buNone/>
            </a:pPr>
            <a:endParaRPr lang="en-US" dirty="0" smtClean="0"/>
          </a:p>
          <a:p>
            <a:r>
              <a:rPr lang="en-US" dirty="0" smtClean="0"/>
              <a:t>Granite is a very difficult stone to carve.</a:t>
            </a:r>
            <a:endParaRPr lang="en-US" dirty="0"/>
          </a:p>
        </p:txBody>
      </p:sp>
      <p:pic>
        <p:nvPicPr>
          <p:cNvPr id="4" name="Picture 3" descr="How to Carve Using Granite Stone thumbnail"/>
          <p:cNvPicPr/>
          <p:nvPr/>
        </p:nvPicPr>
        <p:blipFill>
          <a:blip r:embed="rId2" cstate="print"/>
          <a:srcRect/>
          <a:stretch>
            <a:fillRect/>
          </a:stretch>
        </p:blipFill>
        <p:spPr bwMode="auto">
          <a:xfrm>
            <a:off x="5867400" y="381000"/>
            <a:ext cx="2667000" cy="1295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358861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425</TotalTime>
  <Words>1461</Words>
  <Application>Microsoft Office PowerPoint</Application>
  <PresentationFormat>On-screen Show (4:3)</PresentationFormat>
  <Paragraphs>160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Thatch</vt:lpstr>
      <vt:lpstr>The New Brunswick International Sculpture Symposium</vt:lpstr>
      <vt:lpstr>International Sculpture Symposium</vt:lpstr>
      <vt:lpstr>The History: 1959- present</vt:lpstr>
      <vt:lpstr>The History: 1959- Present</vt:lpstr>
      <vt:lpstr>Sculpting Material: Hamstead Quarry</vt:lpstr>
      <vt:lpstr>Sculpting Materials: Hamstead Quarry</vt:lpstr>
      <vt:lpstr>Sculpting Materials: St. George Quarry</vt:lpstr>
      <vt:lpstr>Sculpting Materials: St. George Quarry</vt:lpstr>
      <vt:lpstr>Fun Facts about Granite</vt:lpstr>
      <vt:lpstr>Carving Granite:</vt:lpstr>
      <vt:lpstr>Carving Granite: Step by Step</vt:lpstr>
      <vt:lpstr>Carving Granite: Step by Step</vt:lpstr>
      <vt:lpstr>Carving Granite: Step by Step</vt:lpstr>
      <vt:lpstr>Carving Granite: Step by Step</vt:lpstr>
      <vt:lpstr>Meet the Artists:</vt:lpstr>
      <vt:lpstr>The Artists - Jim Boyd</vt:lpstr>
      <vt:lpstr>The Artists- Jim Boyd</vt:lpstr>
      <vt:lpstr>The Artists- Hiroyuki</vt:lpstr>
      <vt:lpstr>The Artists- Hiroyuki</vt:lpstr>
      <vt:lpstr>The Artists- Jhon Gogaberishville</vt:lpstr>
      <vt:lpstr>The Artists- Jhon Gogaberishville</vt:lpstr>
      <vt:lpstr>The Artists- Jo Kley</vt:lpstr>
      <vt:lpstr>The Artists- Jo Kley</vt:lpstr>
      <vt:lpstr>The Artists- Agnessa </vt:lpstr>
      <vt:lpstr>The Artists- Agnessa Petrova</vt:lpstr>
      <vt:lpstr>The Artists- Radoslav</vt:lpstr>
      <vt:lpstr>The Artists- Radoslav</vt:lpstr>
      <vt:lpstr> Be Part of the Sculpture Experience this Summer!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Branch, Sara (ED06)</dc:creator>
  <cp:lastModifiedBy>Stoddart, Heidi (ED06)</cp:lastModifiedBy>
  <cp:revision>30</cp:revision>
  <dcterms:created xsi:type="dcterms:W3CDTF">2012-05-14T16:52:56Z</dcterms:created>
  <dcterms:modified xsi:type="dcterms:W3CDTF">2012-09-12T14:41:12Z</dcterms:modified>
</cp:coreProperties>
</file>